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42" r:id="rId1"/>
  </p:sldMasterIdLst>
  <p:sldIdLst>
    <p:sldId id="256" r:id="rId2"/>
    <p:sldId id="258" r:id="rId3"/>
    <p:sldId id="273" r:id="rId4"/>
    <p:sldId id="272" r:id="rId5"/>
    <p:sldId id="271" r:id="rId6"/>
    <p:sldId id="267" r:id="rId7"/>
    <p:sldId id="257" r:id="rId8"/>
    <p:sldId id="268" r:id="rId9"/>
    <p:sldId id="262" r:id="rId10"/>
    <p:sldId id="264" r:id="rId11"/>
    <p:sldId id="265" r:id="rId12"/>
    <p:sldId id="266" r:id="rId13"/>
    <p:sldId id="261" r:id="rId14"/>
    <p:sldId id="260" r:id="rId15"/>
    <p:sldId id="269" r:id="rId16"/>
    <p:sldId id="270" r:id="rId17"/>
    <p:sldId id="274"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112" d="100"/>
          <a:sy n="112" d="100"/>
        </p:scale>
        <p:origin x="2136" y="8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259601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993741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925197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17953813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777054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605123"/>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1614801"/>
            <a:ext cx="1602997" cy="144270"/>
          </a:xfrm>
          <a:prstGeom prst="rect">
            <a:avLst/>
          </a:prstGeom>
        </p:spPr>
      </p:pic>
      <p:sp>
        <p:nvSpPr>
          <p:cNvPr id="16" name="Rectangle 15"/>
          <p:cNvSpPr/>
          <p:nvPr/>
        </p:nvSpPr>
        <p:spPr bwMode="ltGray">
          <a:xfrm>
            <a:off x="-13575" y="147504"/>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5" y="147504"/>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547924" y="212758"/>
            <a:ext cx="9624960" cy="1080938"/>
          </a:xfrm>
        </p:spPr>
        <p:txBody>
          <a:bodyPr/>
          <a:lstStyle/>
          <a:p>
            <a:r>
              <a:rPr lang="en-US" dirty="0"/>
              <a:t>Click to edit Master title style</a:t>
            </a:r>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10600893" y="410468"/>
            <a:ext cx="1154151" cy="1090789"/>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7160867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149584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94138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333024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060301"/>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29916" y="1076613"/>
            <a:ext cx="1602997" cy="144270"/>
          </a:xfrm>
          <a:prstGeom prst="rect">
            <a:avLst/>
          </a:prstGeom>
        </p:spPr>
      </p:pic>
      <p:sp>
        <p:nvSpPr>
          <p:cNvPr id="17" name="Rectangle 16"/>
          <p:cNvSpPr/>
          <p:nvPr/>
        </p:nvSpPr>
        <p:spPr bwMode="ltGray">
          <a:xfrm>
            <a:off x="1" y="152400"/>
            <a:ext cx="10437812" cy="769411"/>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29917" y="152400"/>
            <a:ext cx="1602997" cy="7694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503039" y="-5806"/>
            <a:ext cx="9613861" cy="1080938"/>
          </a:xfrm>
        </p:spPr>
        <p:txBody>
          <a:bodyPr/>
          <a:lstStyle/>
          <a:p>
            <a:r>
              <a:rPr lang="en-US" dirty="0"/>
              <a:t>Click to edit Master title style</a:t>
            </a:r>
          </a:p>
        </p:txBody>
      </p:sp>
      <p:sp>
        <p:nvSpPr>
          <p:cNvPr id="3" name="Content Placeholder 2"/>
          <p:cNvSpPr>
            <a:spLocks noGrp="1"/>
          </p:cNvSpPr>
          <p:nvPr>
            <p:ph idx="1"/>
          </p:nvPr>
        </p:nvSpPr>
        <p:spPr>
          <a:xfrm>
            <a:off x="680321" y="1381465"/>
            <a:ext cx="9613861" cy="4554724"/>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11"/>
          </p:nvPr>
        </p:nvSpPr>
        <p:spPr/>
        <p:txBody>
          <a:bodyPr/>
          <a:lstStyle/>
          <a:p>
            <a:endParaRPr lang="en-US" dirty="0"/>
          </a:p>
        </p:txBody>
      </p:sp>
    </p:spTree>
    <p:extLst>
      <p:ext uri="{BB962C8B-B14F-4D97-AF65-F5344CB8AC3E}">
        <p14:creationId xmlns:p14="http://schemas.microsoft.com/office/powerpoint/2010/main" val="42799146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101685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8886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631" y="1335365"/>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232740"/>
            <a:ext cx="10437812" cy="998896"/>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66746" y="232740"/>
            <a:ext cx="9613863" cy="1080937"/>
          </a:xfrm>
        </p:spPr>
        <p:txBody>
          <a:bodyPr/>
          <a:lstStyle/>
          <a:p>
            <a:r>
              <a:rPr lang="en-US" dirty="0"/>
              <a:t>Click to edit Master title style</a:t>
            </a:r>
          </a:p>
        </p:txBody>
      </p:sp>
      <p:sp>
        <p:nvSpPr>
          <p:cNvPr id="3" name="Text Placeholder 2"/>
          <p:cNvSpPr>
            <a:spLocks noGrp="1"/>
          </p:cNvSpPr>
          <p:nvPr>
            <p:ph type="body" idx="1"/>
          </p:nvPr>
        </p:nvSpPr>
        <p:spPr>
          <a:xfrm>
            <a:off x="906350" y="1977799"/>
            <a:ext cx="4472327" cy="105221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946967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1" y="23910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66748" y="382738"/>
            <a:ext cx="9613861" cy="1080938"/>
          </a:xfrm>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41418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131290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pPr/>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2393430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2/13/2025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1211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2/13/2025</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1908480696"/>
      </p:ext>
    </p:extLst>
  </p:cSld>
  <p:clrMap bg1="dk1" tx1="lt1" bg2="dk2" tx2="lt2" accent1="accent1" accent2="accent2" accent3="accent3" accent4="accent4" accent5="accent5" accent6="accent6" hlink="hlink" folHlink="folHlink"/>
  <p:sldLayoutIdLst>
    <p:sldLayoutId id="2147483743" r:id="rId1"/>
    <p:sldLayoutId id="2147483744" r:id="rId2"/>
    <p:sldLayoutId id="2147483745" r:id="rId3"/>
    <p:sldLayoutId id="2147483746" r:id="rId4"/>
    <p:sldLayoutId id="2147483747" r:id="rId5"/>
    <p:sldLayoutId id="2147483748" r:id="rId6"/>
    <p:sldLayoutId id="2147483749" r:id="rId7"/>
    <p:sldLayoutId id="2147483750" r:id="rId8"/>
    <p:sldLayoutId id="2147483751" r:id="rId9"/>
    <p:sldLayoutId id="2147483752" r:id="rId10"/>
    <p:sldLayoutId id="2147483753" r:id="rId11"/>
    <p:sldLayoutId id="2147483754" r:id="rId12"/>
    <p:sldLayoutId id="2147483755" r:id="rId13"/>
    <p:sldLayoutId id="2147483756" r:id="rId14"/>
    <p:sldLayoutId id="2147483757" r:id="rId15"/>
    <p:sldLayoutId id="2147483758" r:id="rId16"/>
    <p:sldLayoutId id="2147483759"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hyperlink" Target="https://suncatcherstudio.com/word-search-maker/"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s://www.shutterstock.com/pricing/business"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s://www.youtube.com/watch?v=zM2UzZ4TVGw"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hyperlink" Target="https://share.synthesia.io/bb9f6c90-421d-417d-9171-763ab33853b9" TargetMode="External"/><Relationship Id="rId2" Type="http://schemas.openxmlformats.org/officeDocument/2006/relationships/hyperlink" Target="https://app.synthesia.io/"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A1ABF5-9BC8-459B-ABB0-8A5207486859}"/>
              </a:ext>
            </a:extLst>
          </p:cNvPr>
          <p:cNvSpPr>
            <a:spLocks noGrp="1"/>
          </p:cNvSpPr>
          <p:nvPr>
            <p:ph type="ctrTitle"/>
          </p:nvPr>
        </p:nvSpPr>
        <p:spPr/>
        <p:txBody>
          <a:bodyPr/>
          <a:lstStyle/>
          <a:p>
            <a:r>
              <a:rPr lang="en-US" b="1" dirty="0"/>
              <a:t>Artificial Intelligence (AI) </a:t>
            </a:r>
            <a:endParaRPr lang="en-US" dirty="0"/>
          </a:p>
        </p:txBody>
      </p:sp>
      <p:sp>
        <p:nvSpPr>
          <p:cNvPr id="3" name="Subtitle 2">
            <a:extLst>
              <a:ext uri="{FF2B5EF4-FFF2-40B4-BE49-F238E27FC236}">
                <a16:creationId xmlns:a16="http://schemas.microsoft.com/office/drawing/2014/main" id="{AF449F8A-7D4E-4240-A03C-2E6761B6F895}"/>
              </a:ext>
            </a:extLst>
          </p:cNvPr>
          <p:cNvSpPr>
            <a:spLocks noGrp="1"/>
          </p:cNvSpPr>
          <p:nvPr>
            <p:ph type="subTitle" idx="1"/>
          </p:nvPr>
        </p:nvSpPr>
        <p:spPr/>
        <p:txBody>
          <a:bodyPr/>
          <a:lstStyle/>
          <a:p>
            <a:r>
              <a:rPr lang="en-US" dirty="0"/>
              <a:t>Bill Rosener, Ph.D.</a:t>
            </a:r>
          </a:p>
          <a:p>
            <a:r>
              <a:rPr lang="en-US" dirty="0"/>
              <a:t>Computer Science</a:t>
            </a:r>
          </a:p>
        </p:txBody>
      </p:sp>
    </p:spTree>
    <p:extLst>
      <p:ext uri="{BB962C8B-B14F-4D97-AF65-F5344CB8AC3E}">
        <p14:creationId xmlns:p14="http://schemas.microsoft.com/office/powerpoint/2010/main" val="15114056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503039" y="0"/>
            <a:ext cx="10829807" cy="1080938"/>
          </a:xfrm>
        </p:spPr>
        <p:txBody>
          <a:bodyPr>
            <a:normAutofit/>
          </a:bodyPr>
          <a:lstStyle/>
          <a:p>
            <a:r>
              <a:rPr lang="en-US" sz="3600" dirty="0"/>
              <a:t>Ability to resize 100’s of images?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1446245"/>
            <a:ext cx="10980636" cy="4489944"/>
          </a:xfrm>
        </p:spPr>
        <p:txBody>
          <a:bodyPr>
            <a:normAutofit/>
          </a:bodyPr>
          <a:lstStyle/>
          <a:p>
            <a:pPr marL="0" indent="0">
              <a:buNone/>
            </a:pPr>
            <a:r>
              <a:rPr lang="en-US" dirty="0" err="1"/>
              <a:t>magick</a:t>
            </a:r>
            <a:r>
              <a:rPr lang="en-US" dirty="0"/>
              <a:t> </a:t>
            </a:r>
            <a:r>
              <a:rPr lang="en-US" dirty="0" err="1"/>
              <a:t>mogrify</a:t>
            </a:r>
            <a:r>
              <a:rPr lang="en-US" dirty="0"/>
              <a:t> -resize 300x300 *.jpg</a:t>
            </a:r>
          </a:p>
          <a:p>
            <a:pPr marL="0" indent="0">
              <a:buNone/>
            </a:pPr>
            <a:endParaRPr lang="en-US" dirty="0"/>
          </a:p>
          <a:p>
            <a:pPr marL="0" indent="0">
              <a:buNone/>
            </a:pPr>
            <a:r>
              <a:rPr lang="en-US" dirty="0" err="1"/>
              <a:t>magick</a:t>
            </a:r>
            <a:r>
              <a:rPr lang="en-US" dirty="0"/>
              <a:t> </a:t>
            </a:r>
            <a:r>
              <a:rPr lang="en-US" dirty="0" err="1"/>
              <a:t>mogrify</a:t>
            </a:r>
            <a:r>
              <a:rPr lang="en-US" dirty="0"/>
              <a:t> -size x400 </a:t>
            </a:r>
          </a:p>
          <a:p>
            <a:pPr marL="0" indent="0">
              <a:buNone/>
            </a:pPr>
            <a:r>
              <a:rPr lang="en-US" dirty="0"/>
              <a:t>   -thumbnail 390x390 </a:t>
            </a:r>
          </a:p>
          <a:p>
            <a:pPr marL="0" indent="0">
              <a:buNone/>
            </a:pPr>
            <a:r>
              <a:rPr lang="en-US" dirty="0"/>
              <a:t>   -gravity center </a:t>
            </a:r>
          </a:p>
          <a:p>
            <a:pPr marL="0" indent="0">
              <a:buNone/>
            </a:pPr>
            <a:r>
              <a:rPr lang="en-US" dirty="0"/>
              <a:t>   -extent 400x400 </a:t>
            </a:r>
          </a:p>
          <a:p>
            <a:pPr marL="0" indent="0">
              <a:buNone/>
            </a:pPr>
            <a:r>
              <a:rPr lang="en-US" dirty="0"/>
              <a:t>   -background white </a:t>
            </a:r>
          </a:p>
          <a:p>
            <a:pPr marL="0" indent="0">
              <a:buNone/>
            </a:pPr>
            <a:r>
              <a:rPr lang="en-US" dirty="0"/>
              <a:t>   -format </a:t>
            </a:r>
            <a:r>
              <a:rPr lang="en-US" dirty="0" err="1"/>
              <a:t>png</a:t>
            </a:r>
            <a:r>
              <a:rPr lang="en-US" dirty="0"/>
              <a:t> *.jpg</a:t>
            </a:r>
          </a:p>
        </p:txBody>
      </p:sp>
    </p:spTree>
    <p:extLst>
      <p:ext uri="{BB962C8B-B14F-4D97-AF65-F5344CB8AC3E}">
        <p14:creationId xmlns:p14="http://schemas.microsoft.com/office/powerpoint/2010/main" val="28058467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540361" y="0"/>
            <a:ext cx="10829807" cy="1080938"/>
          </a:xfrm>
        </p:spPr>
        <p:txBody>
          <a:bodyPr>
            <a:normAutofit/>
          </a:bodyPr>
          <a:lstStyle/>
          <a:p>
            <a:r>
              <a:rPr lang="en-US" sz="3600" dirty="0"/>
              <a:t>Ability to Create a Word Search </a:t>
            </a:r>
            <a:r>
              <a:rPr lang="en-US" dirty="0"/>
              <a:t>Puzzle</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r>
              <a:rPr lang="en-US" sz="3200" dirty="0"/>
              <a:t>Word Search Creator</a:t>
            </a:r>
            <a:endParaRPr lang="en-US" sz="3200" dirty="0">
              <a:hlinkClick r:id="rId2"/>
            </a:endParaRPr>
          </a:p>
          <a:p>
            <a:pPr marL="0" indent="0">
              <a:buNone/>
            </a:pPr>
            <a:endParaRPr lang="en-US" sz="3200" dirty="0">
              <a:hlinkClick r:id="rId2"/>
            </a:endParaRPr>
          </a:p>
          <a:p>
            <a:pPr marL="0" indent="0">
              <a:buNone/>
            </a:pPr>
            <a:r>
              <a:rPr lang="en-US" sz="3200" dirty="0">
                <a:hlinkClick r:id="rId2"/>
              </a:rPr>
              <a:t>https://suncatcherstudio.com/word-search-maker/</a:t>
            </a:r>
            <a:endParaRPr lang="en-US" sz="3200" dirty="0"/>
          </a:p>
          <a:p>
            <a:pPr marL="0" indent="0">
              <a:buNone/>
            </a:pPr>
            <a:endParaRPr lang="en-US" sz="3200"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72704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681096" y="0"/>
            <a:ext cx="10829807" cy="1080938"/>
          </a:xfrm>
        </p:spPr>
        <p:txBody>
          <a:bodyPr>
            <a:normAutofit/>
          </a:bodyPr>
          <a:lstStyle/>
          <a:p>
            <a:r>
              <a:rPr lang="en-US" sz="3600" dirty="0"/>
              <a:t>Ability to “Tween” images?</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endParaRPr lang="en-US" sz="3200" dirty="0"/>
          </a:p>
          <a:p>
            <a:pPr marL="0" indent="0">
              <a:buNone/>
            </a:pPr>
            <a:endParaRPr lang="en-US" sz="3200" dirty="0"/>
          </a:p>
          <a:p>
            <a:pPr marL="0" indent="0">
              <a:buNone/>
            </a:pPr>
            <a:endParaRPr lang="en-US" dirty="0"/>
          </a:p>
          <a:p>
            <a:pPr marL="0" indent="0">
              <a:buNone/>
            </a:pPr>
            <a:endParaRPr lang="en-US" dirty="0"/>
          </a:p>
        </p:txBody>
      </p:sp>
      <p:pic>
        <p:nvPicPr>
          <p:cNvPr id="5" name="Picture 4">
            <a:extLst>
              <a:ext uri="{FF2B5EF4-FFF2-40B4-BE49-F238E27FC236}">
                <a16:creationId xmlns:a16="http://schemas.microsoft.com/office/drawing/2014/main" id="{CD39420F-84AB-4FA1-81DA-5A7A8FE1C425}"/>
              </a:ext>
            </a:extLst>
          </p:cNvPr>
          <p:cNvPicPr>
            <a:picLocks noChangeAspect="1"/>
          </p:cNvPicPr>
          <p:nvPr/>
        </p:nvPicPr>
        <p:blipFill>
          <a:blip r:embed="rId2"/>
          <a:stretch>
            <a:fillRect/>
          </a:stretch>
        </p:blipFill>
        <p:spPr>
          <a:xfrm>
            <a:off x="413084" y="2066424"/>
            <a:ext cx="5313948" cy="4457700"/>
          </a:xfrm>
          <a:prstGeom prst="rect">
            <a:avLst/>
          </a:prstGeom>
        </p:spPr>
      </p:pic>
      <p:pic>
        <p:nvPicPr>
          <p:cNvPr id="7" name="Picture 6">
            <a:extLst>
              <a:ext uri="{FF2B5EF4-FFF2-40B4-BE49-F238E27FC236}">
                <a16:creationId xmlns:a16="http://schemas.microsoft.com/office/drawing/2014/main" id="{14495097-964C-440C-BDDD-BC8E59083EAE}"/>
              </a:ext>
            </a:extLst>
          </p:cNvPr>
          <p:cNvPicPr>
            <a:picLocks noChangeAspect="1"/>
          </p:cNvPicPr>
          <p:nvPr/>
        </p:nvPicPr>
        <p:blipFill>
          <a:blip r:embed="rId3"/>
          <a:stretch>
            <a:fillRect/>
          </a:stretch>
        </p:blipFill>
        <p:spPr>
          <a:xfrm>
            <a:off x="6464970" y="2066424"/>
            <a:ext cx="5478379" cy="4457700"/>
          </a:xfrm>
          <a:prstGeom prst="rect">
            <a:avLst/>
          </a:prstGeom>
        </p:spPr>
      </p:pic>
    </p:spTree>
    <p:extLst>
      <p:ext uri="{BB962C8B-B14F-4D97-AF65-F5344CB8AC3E}">
        <p14:creationId xmlns:p14="http://schemas.microsoft.com/office/powerpoint/2010/main" val="23552347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p:txBody>
          <a:bodyPr/>
          <a:lstStyle/>
          <a:p>
            <a:r>
              <a:rPr lang="en-US" dirty="0"/>
              <a:t>Adobe Photoshop (AI)</a:t>
            </a:r>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p:txBody>
          <a:bodyPr/>
          <a:lstStyle/>
          <a:p>
            <a:r>
              <a:rPr lang="en-US" dirty="0"/>
              <a:t>Illustrate (Generation / Expanding Image)</a:t>
            </a:r>
          </a:p>
          <a:p>
            <a:endParaRPr lang="en-US" dirty="0"/>
          </a:p>
          <a:p>
            <a:r>
              <a:rPr lang="en-US" dirty="0"/>
              <a:t>Big advantages – royalty free images.</a:t>
            </a:r>
          </a:p>
          <a:p>
            <a:pPr marL="0" indent="0">
              <a:buNone/>
            </a:pPr>
            <a:r>
              <a:rPr lang="en-US" dirty="0"/>
              <a:t>     </a:t>
            </a:r>
            <a:r>
              <a:rPr lang="en-US" dirty="0">
                <a:hlinkClick r:id="rId2"/>
              </a:rPr>
              <a:t>https://www.shutterstock.com/pricing/business</a:t>
            </a:r>
            <a:endParaRPr lang="en-US" dirty="0"/>
          </a:p>
          <a:p>
            <a:pPr marL="0" indent="0">
              <a:buNone/>
            </a:pPr>
            <a:r>
              <a:rPr lang="en-US"/>
              <a:t>     </a:t>
            </a:r>
            <a:r>
              <a:rPr lang="en-US" dirty="0"/>
              <a:t>https://www.istockphoto.com/plans-and-pricing</a:t>
            </a:r>
          </a:p>
        </p:txBody>
      </p:sp>
    </p:spTree>
    <p:extLst>
      <p:ext uri="{BB962C8B-B14F-4D97-AF65-F5344CB8AC3E}">
        <p14:creationId xmlns:p14="http://schemas.microsoft.com/office/powerpoint/2010/main" val="15807817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err="1"/>
              <a:t>MidJourney</a:t>
            </a:r>
            <a:endParaRPr lang="en-US" dirty="0"/>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p:txBody>
          <a:bodyPr/>
          <a:lstStyle/>
          <a:p>
            <a:r>
              <a:rPr lang="en-US" dirty="0"/>
              <a:t>Illustrate Image Generation </a:t>
            </a:r>
          </a:p>
          <a:p>
            <a:r>
              <a:rPr lang="en-US"/>
              <a:t>Illustrate Editing an Image.</a:t>
            </a:r>
          </a:p>
        </p:txBody>
      </p:sp>
    </p:spTree>
    <p:extLst>
      <p:ext uri="{BB962C8B-B14F-4D97-AF65-F5344CB8AC3E}">
        <p14:creationId xmlns:p14="http://schemas.microsoft.com/office/powerpoint/2010/main" val="350566779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Canva</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p:txBody>
          <a:bodyPr/>
          <a:lstStyle/>
          <a:p>
            <a:r>
              <a:rPr lang="en-US" dirty="0"/>
              <a:t>Illustrate Image Generation </a:t>
            </a:r>
          </a:p>
        </p:txBody>
      </p:sp>
    </p:spTree>
    <p:extLst>
      <p:ext uri="{BB962C8B-B14F-4D97-AF65-F5344CB8AC3E}">
        <p14:creationId xmlns:p14="http://schemas.microsoft.com/office/powerpoint/2010/main" val="39602600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More Examples</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a:xfrm>
            <a:off x="680321" y="2015412"/>
            <a:ext cx="9613861" cy="4236098"/>
          </a:xfrm>
        </p:spPr>
        <p:txBody>
          <a:bodyPr>
            <a:normAutofit/>
          </a:bodyPr>
          <a:lstStyle/>
          <a:p>
            <a:r>
              <a:rPr lang="en-US" dirty="0"/>
              <a:t>Randy Travis</a:t>
            </a:r>
          </a:p>
          <a:p>
            <a:r>
              <a:rPr lang="en-US" dirty="0"/>
              <a:t>   </a:t>
            </a:r>
            <a:r>
              <a:rPr lang="en-US" dirty="0">
                <a:hlinkClick r:id="rId2"/>
              </a:rPr>
              <a:t>https://www.youtube.com/watch?v=zM2UzZ4TVGw</a:t>
            </a:r>
            <a:endParaRPr lang="en-US" dirty="0"/>
          </a:p>
          <a:p>
            <a:endParaRPr lang="en-US" dirty="0"/>
          </a:p>
        </p:txBody>
      </p:sp>
    </p:spTree>
    <p:extLst>
      <p:ext uri="{BB962C8B-B14F-4D97-AF65-F5344CB8AC3E}">
        <p14:creationId xmlns:p14="http://schemas.microsoft.com/office/powerpoint/2010/main" val="8349356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b="1"/>
              <a:t>SUMMARY: Artificial </a:t>
            </a:r>
            <a:r>
              <a:rPr lang="en-US" b="1" dirty="0"/>
              <a:t>Intelligence (AI) </a:t>
            </a:r>
            <a:endParaRPr lang="en-US" dirty="0"/>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66746" y="1595534"/>
            <a:ext cx="10307229" cy="4366726"/>
          </a:xfrm>
        </p:spPr>
        <p:txBody>
          <a:bodyPr>
            <a:normAutofit/>
          </a:bodyPr>
          <a:lstStyle/>
          <a:p>
            <a:pPr marL="0" indent="0">
              <a:buNone/>
            </a:pPr>
            <a:r>
              <a:rPr lang="en-US" sz="2800" dirty="0"/>
              <a:t>1.  Overview of AI</a:t>
            </a:r>
          </a:p>
          <a:p>
            <a:pPr lvl="1">
              <a:buFont typeface="Courier New" panose="02070309020205020404" pitchFamily="49" charset="0"/>
              <a:buChar char="o"/>
            </a:pPr>
            <a:r>
              <a:rPr lang="en-US" sz="2800" dirty="0"/>
              <a:t>  Capabilities</a:t>
            </a:r>
          </a:p>
          <a:p>
            <a:pPr lvl="1">
              <a:buFont typeface="Courier New" panose="02070309020205020404" pitchFamily="49" charset="0"/>
              <a:buChar char="o"/>
            </a:pPr>
            <a:r>
              <a:rPr lang="en-US" sz="2800" dirty="0"/>
              <a:t>  Example of Generative AI</a:t>
            </a:r>
          </a:p>
          <a:p>
            <a:pPr>
              <a:buFont typeface="Courier New" panose="02070309020205020404" pitchFamily="49" charset="0"/>
              <a:buChar char="o"/>
            </a:pPr>
            <a:endParaRPr lang="en-US" sz="2800" dirty="0"/>
          </a:p>
          <a:p>
            <a:pPr marL="0" indent="0">
              <a:buNone/>
            </a:pPr>
            <a:r>
              <a:rPr lang="en-US" sz="2800" dirty="0"/>
              <a:t> 2. Examples of how you can personally use AI</a:t>
            </a:r>
          </a:p>
          <a:p>
            <a:pPr marL="0" indent="0">
              <a:buNone/>
            </a:pPr>
            <a:endParaRPr lang="en-US" dirty="0"/>
          </a:p>
        </p:txBody>
      </p:sp>
    </p:spTree>
    <p:extLst>
      <p:ext uri="{BB962C8B-B14F-4D97-AF65-F5344CB8AC3E}">
        <p14:creationId xmlns:p14="http://schemas.microsoft.com/office/powerpoint/2010/main" val="4242354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b="1" dirty="0"/>
              <a:t>Artificial Intelligence (AI) </a:t>
            </a:r>
            <a:endParaRPr lang="en-US" dirty="0"/>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66746" y="1595534"/>
            <a:ext cx="10307229" cy="4366726"/>
          </a:xfrm>
        </p:spPr>
        <p:txBody>
          <a:bodyPr>
            <a:normAutofit/>
          </a:bodyPr>
          <a:lstStyle/>
          <a:p>
            <a:pPr marL="0" indent="0">
              <a:buNone/>
            </a:pPr>
            <a:r>
              <a:rPr lang="en-US" sz="2800" dirty="0"/>
              <a:t>1. Overview of AI</a:t>
            </a:r>
          </a:p>
          <a:p>
            <a:pPr marL="0" indent="0">
              <a:buNone/>
            </a:pPr>
            <a:r>
              <a:rPr lang="en-US" sz="2800" dirty="0"/>
              <a:t>2. How you can personally use AI</a:t>
            </a:r>
          </a:p>
          <a:p>
            <a:pPr marL="0" indent="0">
              <a:buNone/>
            </a:pPr>
            <a:endParaRPr lang="en-US" dirty="0"/>
          </a:p>
        </p:txBody>
      </p:sp>
    </p:spTree>
    <p:extLst>
      <p:ext uri="{BB962C8B-B14F-4D97-AF65-F5344CB8AC3E}">
        <p14:creationId xmlns:p14="http://schemas.microsoft.com/office/powerpoint/2010/main" val="9200126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6D032-D536-413A-A8EF-820797CBE05C}"/>
              </a:ext>
            </a:extLst>
          </p:cNvPr>
          <p:cNvSpPr>
            <a:spLocks noGrp="1"/>
          </p:cNvSpPr>
          <p:nvPr>
            <p:ph type="title"/>
          </p:nvPr>
        </p:nvSpPr>
        <p:spPr/>
        <p:txBody>
          <a:bodyPr/>
          <a:lstStyle/>
          <a:p>
            <a:r>
              <a:rPr lang="en-US" dirty="0"/>
              <a:t>Example of AI</a:t>
            </a:r>
          </a:p>
        </p:txBody>
      </p:sp>
      <p:sp>
        <p:nvSpPr>
          <p:cNvPr id="3" name="Content Placeholder 2">
            <a:extLst>
              <a:ext uri="{FF2B5EF4-FFF2-40B4-BE49-F238E27FC236}">
                <a16:creationId xmlns:a16="http://schemas.microsoft.com/office/drawing/2014/main" id="{75BA8A7B-12B9-4D74-8C55-FC12A5870E4B}"/>
              </a:ext>
            </a:extLst>
          </p:cNvPr>
          <p:cNvSpPr>
            <a:spLocks noGrp="1"/>
          </p:cNvSpPr>
          <p:nvPr>
            <p:ph idx="1"/>
          </p:nvPr>
        </p:nvSpPr>
        <p:spPr>
          <a:xfrm>
            <a:off x="335903" y="1212980"/>
            <a:ext cx="11140750" cy="5458408"/>
          </a:xfrm>
        </p:spPr>
        <p:txBody>
          <a:bodyPr>
            <a:normAutofit/>
          </a:bodyPr>
          <a:lstStyle/>
          <a:p>
            <a:pPr marL="0" indent="0">
              <a:buNone/>
            </a:pPr>
            <a:r>
              <a:rPr lang="en-US" sz="3600" u="sng"/>
              <a:t>Synthesia</a:t>
            </a:r>
            <a:r>
              <a:rPr lang="en-US" sz="3600" u="sng" dirty="0"/>
              <a:t> - </a:t>
            </a:r>
            <a:r>
              <a:rPr lang="en-US" sz="3600" dirty="0">
                <a:hlinkClick r:id="rId2"/>
              </a:rPr>
              <a:t>https://app.synthesia.io</a:t>
            </a:r>
            <a:endParaRPr lang="en-US" sz="3600" dirty="0"/>
          </a:p>
          <a:p>
            <a:pPr marL="0" indent="0">
              <a:buNone/>
            </a:pPr>
            <a:endParaRPr lang="en-US" dirty="0"/>
          </a:p>
          <a:p>
            <a:pPr marL="0" marR="0" indent="0">
              <a:buNone/>
            </a:pPr>
            <a:r>
              <a:rPr lang="en-US" sz="2800" dirty="0">
                <a:latin typeface="Times New Roman" panose="02020603050405020304" pitchFamily="18" charset="0"/>
                <a:ea typeface="Times New Roman" panose="02020603050405020304" pitchFamily="18" charset="0"/>
              </a:rPr>
              <a:t>“</a:t>
            </a:r>
            <a:r>
              <a:rPr lang="en-US" sz="2800" dirty="0">
                <a:effectLst/>
                <a:latin typeface="Times New Roman" panose="02020603050405020304" pitchFamily="18" charset="0"/>
                <a:ea typeface="Times New Roman" panose="02020603050405020304" pitchFamily="18" charset="0"/>
              </a:rPr>
              <a:t>Good evening everyone! Thank you for joining me today at the Tahlequah Library for this exciting discussion on Artificial Intelligence. My name is Bill Rosener, and I’m thrilled to explore with you what AI is, how it’s shaping our world, and what it means for the future.</a:t>
            </a:r>
          </a:p>
          <a:p>
            <a:pPr marL="0" marR="0" indent="0">
              <a:buNone/>
            </a:pPr>
            <a:r>
              <a:rPr lang="en-US" sz="2800" dirty="0">
                <a:effectLst/>
                <a:latin typeface="Times New Roman" panose="02020603050405020304" pitchFamily="18" charset="0"/>
                <a:ea typeface="Times New Roman" panose="02020603050405020304" pitchFamily="18" charset="0"/>
              </a:rPr>
              <a:t>AI is no longer just science fiction—it’s in our smartphones, our homes, our businesses, and even our libraries! From virtual assistants like Siri and Alexa to groundbreaking advancements in medicine and education, AI is transforming the way we live and work.”</a:t>
            </a:r>
          </a:p>
          <a:p>
            <a:pPr marL="0" marR="0" indent="0">
              <a:buNone/>
            </a:pPr>
            <a:endParaRPr lang="en-US" sz="1800" dirty="0">
              <a:effectLst/>
              <a:latin typeface="Times New Roman" panose="02020603050405020304" pitchFamily="18" charset="0"/>
              <a:ea typeface="Times New Roman" panose="02020603050405020304" pitchFamily="18" charset="0"/>
            </a:endParaRPr>
          </a:p>
          <a:p>
            <a:r>
              <a:rPr lang="en-US" dirty="0">
                <a:hlinkClick r:id="rId3"/>
              </a:rPr>
              <a:t>https://share.synthesia.io/bb9f6c90-421d-417d-9171-763ab33853b9</a:t>
            </a:r>
            <a:endParaRPr lang="en-US" dirty="0"/>
          </a:p>
          <a:p>
            <a:endParaRPr lang="en-US" dirty="0"/>
          </a:p>
        </p:txBody>
      </p:sp>
    </p:spTree>
    <p:extLst>
      <p:ext uri="{BB962C8B-B14F-4D97-AF65-F5344CB8AC3E}">
        <p14:creationId xmlns:p14="http://schemas.microsoft.com/office/powerpoint/2010/main" val="1279354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dirty="0"/>
              <a:t>What is AI?</a:t>
            </a:r>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680318" y="1567543"/>
            <a:ext cx="10307229" cy="4516016"/>
          </a:xfrm>
        </p:spPr>
        <p:txBody>
          <a:bodyPr>
            <a:normAutofit/>
          </a:bodyPr>
          <a:lstStyle/>
          <a:p>
            <a:pPr marL="0" indent="0">
              <a:buNone/>
            </a:pPr>
            <a:r>
              <a:rPr lang="en-US" sz="2800" dirty="0"/>
              <a:t>AI is the simulation of human intelligence in machines, enabling them to learn, reason, and make decisions.</a:t>
            </a:r>
          </a:p>
          <a:p>
            <a:pPr marL="0" indent="0">
              <a:buNone/>
            </a:pPr>
            <a:endParaRPr lang="en-US" sz="2800" dirty="0"/>
          </a:p>
          <a:p>
            <a:pPr marL="0" indent="0">
              <a:buNone/>
            </a:pPr>
            <a:r>
              <a:rPr lang="en-US" sz="2800" dirty="0"/>
              <a:t>Key Capabilities</a:t>
            </a:r>
          </a:p>
          <a:p>
            <a:pPr lvl="1"/>
            <a:r>
              <a:rPr lang="en-US" sz="2800" dirty="0"/>
              <a:t>Machine Learning</a:t>
            </a:r>
          </a:p>
          <a:p>
            <a:pPr lvl="1"/>
            <a:r>
              <a:rPr lang="en-US" sz="2800" dirty="0"/>
              <a:t>Natural Language Processing</a:t>
            </a:r>
          </a:p>
          <a:p>
            <a:pPr lvl="1"/>
            <a:r>
              <a:rPr lang="en-US" sz="2800" dirty="0"/>
              <a:t>Computer Vision</a:t>
            </a:r>
          </a:p>
          <a:p>
            <a:pPr lvl="1"/>
            <a:r>
              <a:rPr lang="en-US" sz="2800" dirty="0"/>
              <a:t>Robotics</a:t>
            </a:r>
          </a:p>
        </p:txBody>
      </p:sp>
    </p:spTree>
    <p:extLst>
      <p:ext uri="{BB962C8B-B14F-4D97-AF65-F5344CB8AC3E}">
        <p14:creationId xmlns:p14="http://schemas.microsoft.com/office/powerpoint/2010/main" val="1427885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lstStyle/>
          <a:p>
            <a:r>
              <a:rPr lang="en-US" dirty="0"/>
              <a:t>AI Categories</a:t>
            </a:r>
          </a:p>
        </p:txBody>
      </p:sp>
      <p:sp>
        <p:nvSpPr>
          <p:cNvPr id="5" name="Text Placeholder 4">
            <a:extLst>
              <a:ext uri="{FF2B5EF4-FFF2-40B4-BE49-F238E27FC236}">
                <a16:creationId xmlns:a16="http://schemas.microsoft.com/office/drawing/2014/main" id="{87AD69AE-4ECD-446B-9697-F49638782169}"/>
              </a:ext>
            </a:extLst>
          </p:cNvPr>
          <p:cNvSpPr>
            <a:spLocks noGrp="1"/>
          </p:cNvSpPr>
          <p:nvPr>
            <p:ph type="body" idx="1"/>
          </p:nvPr>
        </p:nvSpPr>
        <p:spPr>
          <a:xfrm>
            <a:off x="92491" y="1403575"/>
            <a:ext cx="4472327" cy="693135"/>
          </a:xfrm>
        </p:spPr>
        <p:txBody>
          <a:bodyPr>
            <a:normAutofit/>
          </a:bodyPr>
          <a:lstStyle/>
          <a:p>
            <a:r>
              <a:rPr lang="en-US" sz="3200" u="sng" dirty="0"/>
              <a:t>Generative AI</a:t>
            </a:r>
          </a:p>
        </p:txBody>
      </p:sp>
      <p:sp>
        <p:nvSpPr>
          <p:cNvPr id="3" name="Content Placeholder 2">
            <a:extLst>
              <a:ext uri="{FF2B5EF4-FFF2-40B4-BE49-F238E27FC236}">
                <a16:creationId xmlns:a16="http://schemas.microsoft.com/office/drawing/2014/main" id="{702695E4-AA33-4782-8CA8-93B80A023CD9}"/>
              </a:ext>
            </a:extLst>
          </p:cNvPr>
          <p:cNvSpPr>
            <a:spLocks noGrp="1"/>
          </p:cNvSpPr>
          <p:nvPr>
            <p:ph sz="half" idx="2"/>
          </p:nvPr>
        </p:nvSpPr>
        <p:spPr>
          <a:xfrm>
            <a:off x="214206" y="2165004"/>
            <a:ext cx="5844889" cy="3406936"/>
          </a:xfrm>
        </p:spPr>
        <p:txBody>
          <a:bodyPr>
            <a:normAutofit/>
          </a:bodyPr>
          <a:lstStyle/>
          <a:p>
            <a:pPr marL="0" indent="0">
              <a:buNone/>
            </a:pPr>
            <a:r>
              <a:rPr lang="en-US" sz="3200" dirty="0"/>
              <a:t>Creates new content</a:t>
            </a:r>
          </a:p>
          <a:p>
            <a:pPr marL="0" indent="0">
              <a:buNone/>
            </a:pPr>
            <a:r>
              <a:rPr lang="en-US" sz="3200" dirty="0"/>
              <a:t>    (text, images, music, etc.)</a:t>
            </a:r>
          </a:p>
          <a:p>
            <a:pPr lvl="1">
              <a:buFont typeface="Wingdings" panose="05000000000000000000" pitchFamily="2" charset="2"/>
              <a:buChar char="ü"/>
            </a:pPr>
            <a:r>
              <a:rPr lang="en-US" sz="2800" dirty="0"/>
              <a:t> </a:t>
            </a:r>
            <a:r>
              <a:rPr lang="en-US" sz="2800" dirty="0" err="1"/>
              <a:t>ChatGPT</a:t>
            </a:r>
            <a:endParaRPr lang="en-US" sz="2800" dirty="0"/>
          </a:p>
          <a:p>
            <a:pPr lvl="1">
              <a:buFont typeface="Wingdings" panose="05000000000000000000" pitchFamily="2" charset="2"/>
              <a:buChar char="ü"/>
            </a:pPr>
            <a:r>
              <a:rPr lang="en-US" sz="2800" dirty="0"/>
              <a:t> </a:t>
            </a:r>
            <a:r>
              <a:rPr lang="en-US" sz="2800" dirty="0" err="1"/>
              <a:t>MidJourney</a:t>
            </a:r>
            <a:endParaRPr lang="en-US" sz="2800" dirty="0"/>
          </a:p>
          <a:p>
            <a:pPr lvl="1">
              <a:buFont typeface="Wingdings" panose="05000000000000000000" pitchFamily="2" charset="2"/>
              <a:buChar char="ü"/>
            </a:pPr>
            <a:r>
              <a:rPr lang="en-US" sz="2800" dirty="0"/>
              <a:t> Adobe Photoshop</a:t>
            </a:r>
          </a:p>
        </p:txBody>
      </p:sp>
      <p:sp>
        <p:nvSpPr>
          <p:cNvPr id="9" name="Text Placeholder 8">
            <a:extLst>
              <a:ext uri="{FF2B5EF4-FFF2-40B4-BE49-F238E27FC236}">
                <a16:creationId xmlns:a16="http://schemas.microsoft.com/office/drawing/2014/main" id="{FD59B26E-844C-4107-BBEE-E8CDDB2E2CB7}"/>
              </a:ext>
            </a:extLst>
          </p:cNvPr>
          <p:cNvSpPr>
            <a:spLocks noGrp="1"/>
          </p:cNvSpPr>
          <p:nvPr>
            <p:ph type="body" sz="quarter" idx="3"/>
          </p:nvPr>
        </p:nvSpPr>
        <p:spPr>
          <a:xfrm>
            <a:off x="6096000" y="1406778"/>
            <a:ext cx="4474028" cy="692076"/>
          </a:xfrm>
        </p:spPr>
        <p:txBody>
          <a:bodyPr>
            <a:normAutofit/>
          </a:bodyPr>
          <a:lstStyle/>
          <a:p>
            <a:r>
              <a:rPr lang="en-US" sz="3200" u="sng" dirty="0"/>
              <a:t>Predictive AI</a:t>
            </a:r>
          </a:p>
        </p:txBody>
      </p:sp>
      <p:sp>
        <p:nvSpPr>
          <p:cNvPr id="10" name="Content Placeholder 9">
            <a:extLst>
              <a:ext uri="{FF2B5EF4-FFF2-40B4-BE49-F238E27FC236}">
                <a16:creationId xmlns:a16="http://schemas.microsoft.com/office/drawing/2014/main" id="{4E0A6492-73C8-41A3-B1F5-5B435BC4D3C1}"/>
              </a:ext>
            </a:extLst>
          </p:cNvPr>
          <p:cNvSpPr>
            <a:spLocks noGrp="1"/>
          </p:cNvSpPr>
          <p:nvPr>
            <p:ph sz="quarter" idx="4"/>
          </p:nvPr>
        </p:nvSpPr>
        <p:spPr>
          <a:xfrm>
            <a:off x="6394580" y="2145242"/>
            <a:ext cx="5583214" cy="3504100"/>
          </a:xfrm>
        </p:spPr>
        <p:txBody>
          <a:bodyPr>
            <a:normAutofit/>
          </a:bodyPr>
          <a:lstStyle/>
          <a:p>
            <a:pPr marL="0" indent="0">
              <a:buNone/>
            </a:pPr>
            <a:r>
              <a:rPr lang="en-US" sz="3200" dirty="0"/>
              <a:t>Makes future predictions.</a:t>
            </a:r>
          </a:p>
          <a:p>
            <a:pPr lvl="1">
              <a:buFont typeface="Wingdings" panose="05000000000000000000" pitchFamily="2" charset="2"/>
              <a:buChar char="ü"/>
            </a:pPr>
            <a:r>
              <a:rPr lang="en-US" sz="3200" dirty="0"/>
              <a:t>Medical diagnosis</a:t>
            </a:r>
          </a:p>
          <a:p>
            <a:pPr lvl="1">
              <a:buFont typeface="Wingdings" panose="05000000000000000000" pitchFamily="2" charset="2"/>
              <a:buChar char="ü"/>
            </a:pPr>
            <a:r>
              <a:rPr lang="en-US" sz="3200" dirty="0"/>
              <a:t>Planning routes (UPS saves $350 million per year)</a:t>
            </a:r>
          </a:p>
          <a:p>
            <a:pPr marL="0" indent="0">
              <a:buNone/>
            </a:pPr>
            <a:endParaRPr lang="en-US" sz="3200" dirty="0"/>
          </a:p>
          <a:p>
            <a:pPr marL="0" indent="0">
              <a:buNone/>
            </a:pPr>
            <a:endParaRPr lang="en-US" sz="3200" dirty="0"/>
          </a:p>
        </p:txBody>
      </p:sp>
    </p:spTree>
    <p:extLst>
      <p:ext uri="{BB962C8B-B14F-4D97-AF65-F5344CB8AC3E}">
        <p14:creationId xmlns:p14="http://schemas.microsoft.com/office/powerpoint/2010/main" val="39164874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92346F-A639-4FD8-BEC4-E04E45083740}"/>
              </a:ext>
            </a:extLst>
          </p:cNvPr>
          <p:cNvSpPr>
            <a:spLocks noGrp="1"/>
          </p:cNvSpPr>
          <p:nvPr>
            <p:ph type="title"/>
          </p:nvPr>
        </p:nvSpPr>
        <p:spPr/>
        <p:txBody>
          <a:bodyPr>
            <a:normAutofit fontScale="90000"/>
          </a:bodyPr>
          <a:lstStyle/>
          <a:p>
            <a:pPr>
              <a:lnSpc>
                <a:spcPct val="150000"/>
              </a:lnSpc>
              <a:spcAft>
                <a:spcPts val="1800"/>
              </a:spcAft>
            </a:pPr>
            <a:r>
              <a:rPr lang="en-US" dirty="0"/>
              <a:t>How Does Generative AI work?  </a:t>
            </a:r>
            <a:br>
              <a:rPr lang="en-US" dirty="0"/>
            </a:br>
            <a:r>
              <a:rPr lang="en-US" sz="3100" dirty="0"/>
              <a:t>Example: “Write 2 sentences on Unicorn Coloring Pages”</a:t>
            </a:r>
          </a:p>
        </p:txBody>
      </p:sp>
      <p:sp>
        <p:nvSpPr>
          <p:cNvPr id="6" name="Text Placeholder 5">
            <a:extLst>
              <a:ext uri="{FF2B5EF4-FFF2-40B4-BE49-F238E27FC236}">
                <a16:creationId xmlns:a16="http://schemas.microsoft.com/office/drawing/2014/main" id="{80DC0370-1E98-487A-80AD-1DD5013D5021}"/>
              </a:ext>
            </a:extLst>
          </p:cNvPr>
          <p:cNvSpPr>
            <a:spLocks noGrp="1"/>
          </p:cNvSpPr>
          <p:nvPr>
            <p:ph type="body" sz="half" idx="15"/>
          </p:nvPr>
        </p:nvSpPr>
        <p:spPr>
          <a:xfrm>
            <a:off x="680322" y="2149311"/>
            <a:ext cx="3049702" cy="3786875"/>
          </a:xfrm>
        </p:spPr>
        <p:txBody>
          <a:bodyPr>
            <a:normAutofit/>
          </a:bodyPr>
          <a:lstStyle/>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Creatures</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Magical</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Mythical</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Unicorns</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Rainbow</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Stars</a:t>
            </a:r>
          </a:p>
          <a:p>
            <a:endParaRPr lang="en-US" dirty="0"/>
          </a:p>
        </p:txBody>
      </p:sp>
      <p:sp>
        <p:nvSpPr>
          <p:cNvPr id="7" name="Text Placeholder 6">
            <a:extLst>
              <a:ext uri="{FF2B5EF4-FFF2-40B4-BE49-F238E27FC236}">
                <a16:creationId xmlns:a16="http://schemas.microsoft.com/office/drawing/2014/main" id="{8E9CBB04-F00F-4B63-B2A0-6F9681A42A6C}"/>
              </a:ext>
            </a:extLst>
          </p:cNvPr>
          <p:cNvSpPr>
            <a:spLocks noGrp="1"/>
          </p:cNvSpPr>
          <p:nvPr>
            <p:ph type="body" sz="half" idx="16"/>
          </p:nvPr>
        </p:nvSpPr>
        <p:spPr>
          <a:xfrm>
            <a:off x="3945470" y="2149311"/>
            <a:ext cx="3063240" cy="3786875"/>
          </a:xfrm>
        </p:spPr>
        <p:txBody>
          <a:bodyPr>
            <a:normAutofit/>
          </a:bodyPr>
          <a:lstStyle/>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Adults</a:t>
            </a:r>
          </a:p>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Classroom</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Coloring sheet</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Craft activity</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Creative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Enjoy</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Free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p:txBody>
      </p:sp>
      <p:sp>
        <p:nvSpPr>
          <p:cNvPr id="8" name="Text Placeholder 7">
            <a:extLst>
              <a:ext uri="{FF2B5EF4-FFF2-40B4-BE49-F238E27FC236}">
                <a16:creationId xmlns:a16="http://schemas.microsoft.com/office/drawing/2014/main" id="{15E516A4-A433-48FD-9A9B-DA3B4C1360D4}"/>
              </a:ext>
            </a:extLst>
          </p:cNvPr>
          <p:cNvSpPr>
            <a:spLocks noGrp="1"/>
          </p:cNvSpPr>
          <p:nvPr>
            <p:ph type="body" sz="half" idx="17"/>
          </p:nvPr>
        </p:nvSpPr>
        <p:spPr>
          <a:xfrm>
            <a:off x="7224156" y="2149311"/>
            <a:ext cx="3070025" cy="3786875"/>
          </a:xfrm>
        </p:spPr>
        <p:txBody>
          <a:bodyPr>
            <a:normAutofit/>
          </a:bodyPr>
          <a:lstStyle/>
          <a:p>
            <a:pPr marL="0" marR="0">
              <a:spcBef>
                <a:spcPts val="0"/>
              </a:spcBef>
              <a:spcAft>
                <a:spcPts val="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Fun</a:t>
            </a: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Home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Kids</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PDF</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Printable</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Rainbow</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pPr marL="0" marR="0">
              <a:spcBef>
                <a:spcPts val="0"/>
              </a:spcBef>
              <a:spcAft>
                <a:spcPts val="0"/>
              </a:spcAft>
            </a:pPr>
            <a:r>
              <a:rPr lang="en-US" sz="3200" dirty="0">
                <a:effectLst/>
                <a:latin typeface="Times New Roman" panose="02020603050405020304" pitchFamily="18" charset="0"/>
                <a:ea typeface="Calibri" panose="020F0502020204030204" pitchFamily="34" charset="0"/>
                <a:cs typeface="Times New Roman" panose="02020603050405020304" pitchFamily="18" charset="0"/>
              </a:rPr>
              <a:t>Relaxing Art</a:t>
            </a:r>
            <a:endParaRPr lang="en-US" sz="3200" dirty="0">
              <a:effectLst/>
              <a:latin typeface="Consolas" panose="020B0609020204030204" pitchFamily="49" charset="0"/>
              <a:ea typeface="Calibri" panose="020F0502020204030204" pitchFamily="34" charset="0"/>
              <a:cs typeface="Times New Roman" panose="02020603050405020304" pitchFamily="18" charset="0"/>
            </a:endParaRPr>
          </a:p>
          <a:p>
            <a:endParaRPr lang="en-US" sz="3200" dirty="0"/>
          </a:p>
        </p:txBody>
      </p:sp>
    </p:spTree>
    <p:extLst>
      <p:ext uri="{BB962C8B-B14F-4D97-AF65-F5344CB8AC3E}">
        <p14:creationId xmlns:p14="http://schemas.microsoft.com/office/powerpoint/2010/main" val="14016634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809718-71EA-4F93-A651-D667CE3AA8FC}"/>
              </a:ext>
            </a:extLst>
          </p:cNvPr>
          <p:cNvSpPr>
            <a:spLocks noGrp="1"/>
          </p:cNvSpPr>
          <p:nvPr>
            <p:ph type="title"/>
          </p:nvPr>
        </p:nvSpPr>
        <p:spPr>
          <a:xfrm>
            <a:off x="354545" y="171868"/>
            <a:ext cx="9905998" cy="747560"/>
          </a:xfrm>
        </p:spPr>
        <p:txBody>
          <a:bodyPr>
            <a:normAutofit fontScale="90000"/>
          </a:bodyPr>
          <a:lstStyle/>
          <a:p>
            <a:r>
              <a:rPr lang="en-US" dirty="0"/>
              <a:t>Which of the Following Are Made Possible By AI?</a:t>
            </a:r>
          </a:p>
        </p:txBody>
      </p:sp>
      <p:sp>
        <p:nvSpPr>
          <p:cNvPr id="3" name="Content Placeholder 2">
            <a:extLst>
              <a:ext uri="{FF2B5EF4-FFF2-40B4-BE49-F238E27FC236}">
                <a16:creationId xmlns:a16="http://schemas.microsoft.com/office/drawing/2014/main" id="{695B0412-1B4C-4B08-855A-1FB7BEC83A5C}"/>
              </a:ext>
            </a:extLst>
          </p:cNvPr>
          <p:cNvSpPr>
            <a:spLocks noGrp="1"/>
          </p:cNvSpPr>
          <p:nvPr>
            <p:ph idx="1"/>
          </p:nvPr>
        </p:nvSpPr>
        <p:spPr>
          <a:xfrm>
            <a:off x="420786" y="1408922"/>
            <a:ext cx="10691351" cy="5206481"/>
          </a:xfrm>
        </p:spPr>
        <p:txBody>
          <a:bodyPr>
            <a:normAutofit/>
          </a:bodyPr>
          <a:lstStyle/>
          <a:p>
            <a:r>
              <a:rPr lang="en-US" sz="2800" dirty="0"/>
              <a:t>Ability to rename 100’s of files?</a:t>
            </a:r>
          </a:p>
          <a:p>
            <a:r>
              <a:rPr lang="en-US" sz="2800" dirty="0"/>
              <a:t>Ability to search and replace text on 100’s of files?</a:t>
            </a:r>
          </a:p>
          <a:p>
            <a:r>
              <a:rPr lang="en-US" sz="2800" dirty="0"/>
              <a:t>Ability to resize 100’s of images?</a:t>
            </a:r>
          </a:p>
          <a:p>
            <a:r>
              <a:rPr lang="en-US" sz="2800" dirty="0"/>
              <a:t>Ability to convert the format of 100’s images? </a:t>
            </a:r>
          </a:p>
          <a:p>
            <a:r>
              <a:rPr lang="en-US" sz="2800" dirty="0"/>
              <a:t>    (JPG -&gt; PNG  -&gt; PDF)</a:t>
            </a:r>
          </a:p>
          <a:p>
            <a:r>
              <a:rPr lang="en-US" sz="2800" dirty="0"/>
              <a:t>Ability to create a word search puzzle?</a:t>
            </a:r>
          </a:p>
          <a:p>
            <a:r>
              <a:rPr lang="en-US" sz="2800" dirty="0"/>
              <a:t>Ability to “Tween” images?</a:t>
            </a:r>
          </a:p>
          <a:p>
            <a:r>
              <a:rPr lang="en-US" sz="2800" dirty="0"/>
              <a:t>Ability to play chess?</a:t>
            </a:r>
          </a:p>
        </p:txBody>
      </p:sp>
      <p:sp>
        <p:nvSpPr>
          <p:cNvPr id="4" name="TextBox 3">
            <a:extLst>
              <a:ext uri="{FF2B5EF4-FFF2-40B4-BE49-F238E27FC236}">
                <a16:creationId xmlns:a16="http://schemas.microsoft.com/office/drawing/2014/main" id="{AB08EF40-302F-4043-9818-C42FB6779337}"/>
              </a:ext>
            </a:extLst>
          </p:cNvPr>
          <p:cNvSpPr txBox="1"/>
          <p:nvPr/>
        </p:nvSpPr>
        <p:spPr>
          <a:xfrm>
            <a:off x="5965131" y="1380882"/>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1960’s</a:t>
            </a:r>
          </a:p>
        </p:txBody>
      </p:sp>
      <p:sp>
        <p:nvSpPr>
          <p:cNvPr id="11" name="TextBox 10">
            <a:extLst>
              <a:ext uri="{FF2B5EF4-FFF2-40B4-BE49-F238E27FC236}">
                <a16:creationId xmlns:a16="http://schemas.microsoft.com/office/drawing/2014/main" id="{C34BB61F-CFA2-4010-BF07-7593FE3F79B7}"/>
              </a:ext>
            </a:extLst>
          </p:cNvPr>
          <p:cNvSpPr txBox="1"/>
          <p:nvPr/>
        </p:nvSpPr>
        <p:spPr>
          <a:xfrm>
            <a:off x="9025520" y="1873325"/>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1960’s</a:t>
            </a:r>
          </a:p>
        </p:txBody>
      </p:sp>
      <p:sp>
        <p:nvSpPr>
          <p:cNvPr id="12" name="TextBox 11">
            <a:extLst>
              <a:ext uri="{FF2B5EF4-FFF2-40B4-BE49-F238E27FC236}">
                <a16:creationId xmlns:a16="http://schemas.microsoft.com/office/drawing/2014/main" id="{6B26082E-C719-4823-B11B-E8F8C08FAEF5}"/>
              </a:ext>
            </a:extLst>
          </p:cNvPr>
          <p:cNvSpPr txBox="1"/>
          <p:nvPr/>
        </p:nvSpPr>
        <p:spPr>
          <a:xfrm>
            <a:off x="6096000" y="2362819"/>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1990’s</a:t>
            </a:r>
          </a:p>
        </p:txBody>
      </p:sp>
      <p:sp>
        <p:nvSpPr>
          <p:cNvPr id="13" name="TextBox 12">
            <a:extLst>
              <a:ext uri="{FF2B5EF4-FFF2-40B4-BE49-F238E27FC236}">
                <a16:creationId xmlns:a16="http://schemas.microsoft.com/office/drawing/2014/main" id="{1D19D01D-ED84-472C-89B7-FE2E0805CA5E}"/>
              </a:ext>
            </a:extLst>
          </p:cNvPr>
          <p:cNvSpPr txBox="1"/>
          <p:nvPr/>
        </p:nvSpPr>
        <p:spPr>
          <a:xfrm>
            <a:off x="8237064" y="2955152"/>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1990’s</a:t>
            </a:r>
          </a:p>
        </p:txBody>
      </p:sp>
      <p:sp>
        <p:nvSpPr>
          <p:cNvPr id="14" name="TextBox 13">
            <a:extLst>
              <a:ext uri="{FF2B5EF4-FFF2-40B4-BE49-F238E27FC236}">
                <a16:creationId xmlns:a16="http://schemas.microsoft.com/office/drawing/2014/main" id="{FD3BF51D-4CE0-4D5E-9073-7512BC496FF3}"/>
              </a:ext>
            </a:extLst>
          </p:cNvPr>
          <p:cNvSpPr txBox="1"/>
          <p:nvPr/>
        </p:nvSpPr>
        <p:spPr>
          <a:xfrm>
            <a:off x="7125669" y="3937089"/>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1980’s</a:t>
            </a:r>
          </a:p>
        </p:txBody>
      </p:sp>
      <p:sp>
        <p:nvSpPr>
          <p:cNvPr id="15" name="TextBox 14">
            <a:extLst>
              <a:ext uri="{FF2B5EF4-FFF2-40B4-BE49-F238E27FC236}">
                <a16:creationId xmlns:a16="http://schemas.microsoft.com/office/drawing/2014/main" id="{7FEE00FA-9428-4228-B31D-161D640A93DD}"/>
              </a:ext>
            </a:extLst>
          </p:cNvPr>
          <p:cNvSpPr txBox="1"/>
          <p:nvPr/>
        </p:nvSpPr>
        <p:spPr>
          <a:xfrm>
            <a:off x="5176675" y="4418964"/>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1990</a:t>
            </a:r>
          </a:p>
        </p:txBody>
      </p:sp>
      <p:sp>
        <p:nvSpPr>
          <p:cNvPr id="16" name="TextBox 15">
            <a:extLst>
              <a:ext uri="{FF2B5EF4-FFF2-40B4-BE49-F238E27FC236}">
                <a16:creationId xmlns:a16="http://schemas.microsoft.com/office/drawing/2014/main" id="{7F04A6A0-A527-415F-A5FE-C6DF29934501}"/>
              </a:ext>
            </a:extLst>
          </p:cNvPr>
          <p:cNvSpPr txBox="1"/>
          <p:nvPr/>
        </p:nvSpPr>
        <p:spPr>
          <a:xfrm>
            <a:off x="4285582" y="5024740"/>
            <a:ext cx="1576912" cy="492443"/>
          </a:xfrm>
          <a:prstGeom prst="rect">
            <a:avLst/>
          </a:prstGeom>
          <a:solidFill>
            <a:schemeClr val="accent1"/>
          </a:solidFill>
          <a:ln w="25400">
            <a:solidFill>
              <a:schemeClr val="bg1"/>
            </a:solidFill>
          </a:ln>
        </p:spPr>
        <p:txBody>
          <a:bodyPr wrap="square" tIns="0" bIns="0" rtlCol="0">
            <a:spAutoFit/>
          </a:bodyPr>
          <a:lstStyle/>
          <a:p>
            <a:r>
              <a:rPr lang="en-US" sz="3200" dirty="0"/>
              <a:t>1997</a:t>
            </a:r>
          </a:p>
        </p:txBody>
      </p:sp>
    </p:spTree>
    <p:extLst>
      <p:ext uri="{BB962C8B-B14F-4D97-AF65-F5344CB8AC3E}">
        <p14:creationId xmlns:p14="http://schemas.microsoft.com/office/powerpoint/2010/main" val="6587433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1"/>
                                        </p:tgtEl>
                                        <p:attrNameLst>
                                          <p:attrName>style.visibility</p:attrName>
                                        </p:attrNameLst>
                                      </p:cBhvr>
                                      <p:to>
                                        <p:strVal val="visible"/>
                                      </p:to>
                                    </p:set>
                                    <p:anim calcmode="lin" valueType="num">
                                      <p:cBhvr additive="base">
                                        <p:cTn id="13" dur="500" fill="hold"/>
                                        <p:tgtEl>
                                          <p:spTgt spid="11"/>
                                        </p:tgtEl>
                                        <p:attrNameLst>
                                          <p:attrName>ppt_x</p:attrName>
                                        </p:attrNameLst>
                                      </p:cBhvr>
                                      <p:tavLst>
                                        <p:tav tm="0">
                                          <p:val>
                                            <p:strVal val="#ppt_x"/>
                                          </p:val>
                                        </p:tav>
                                        <p:tav tm="100000">
                                          <p:val>
                                            <p:strVal val="#ppt_x"/>
                                          </p:val>
                                        </p:tav>
                                      </p:tavLst>
                                    </p:anim>
                                    <p:anim calcmode="lin" valueType="num">
                                      <p:cBhvr additive="base">
                                        <p:cTn id="14"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3"/>
                                        </p:tgtEl>
                                        <p:attrNameLst>
                                          <p:attrName>style.visibility</p:attrName>
                                        </p:attrNameLst>
                                      </p:cBhvr>
                                      <p:to>
                                        <p:strVal val="visible"/>
                                      </p:to>
                                    </p:set>
                                    <p:anim calcmode="lin" valueType="num">
                                      <p:cBhvr additive="base">
                                        <p:cTn id="25" dur="500" fill="hold"/>
                                        <p:tgtEl>
                                          <p:spTgt spid="13"/>
                                        </p:tgtEl>
                                        <p:attrNameLst>
                                          <p:attrName>ppt_x</p:attrName>
                                        </p:attrNameLst>
                                      </p:cBhvr>
                                      <p:tavLst>
                                        <p:tav tm="0">
                                          <p:val>
                                            <p:strVal val="#ppt_x"/>
                                          </p:val>
                                        </p:tav>
                                        <p:tav tm="100000">
                                          <p:val>
                                            <p:strVal val="#ppt_x"/>
                                          </p:val>
                                        </p:tav>
                                      </p:tavLst>
                                    </p:anim>
                                    <p:anim calcmode="lin" valueType="num">
                                      <p:cBhvr additive="base">
                                        <p:cTn id="26"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4"/>
                                        </p:tgtEl>
                                        <p:attrNameLst>
                                          <p:attrName>style.visibility</p:attrName>
                                        </p:attrNameLst>
                                      </p:cBhvr>
                                      <p:to>
                                        <p:strVal val="visible"/>
                                      </p:to>
                                    </p:set>
                                    <p:anim calcmode="lin" valueType="num">
                                      <p:cBhvr additive="base">
                                        <p:cTn id="31" dur="500" fill="hold"/>
                                        <p:tgtEl>
                                          <p:spTgt spid="14"/>
                                        </p:tgtEl>
                                        <p:attrNameLst>
                                          <p:attrName>ppt_x</p:attrName>
                                        </p:attrNameLst>
                                      </p:cBhvr>
                                      <p:tavLst>
                                        <p:tav tm="0">
                                          <p:val>
                                            <p:strVal val="#ppt_x"/>
                                          </p:val>
                                        </p:tav>
                                        <p:tav tm="100000">
                                          <p:val>
                                            <p:strVal val="#ppt_x"/>
                                          </p:val>
                                        </p:tav>
                                      </p:tavLst>
                                    </p:anim>
                                    <p:anim calcmode="lin" valueType="num">
                                      <p:cBhvr additive="base">
                                        <p:cTn id="32"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fill="hold"/>
                                        <p:tgtEl>
                                          <p:spTgt spid="15"/>
                                        </p:tgtEl>
                                        <p:attrNameLst>
                                          <p:attrName>ppt_x</p:attrName>
                                        </p:attrNameLst>
                                      </p:cBhvr>
                                      <p:tavLst>
                                        <p:tav tm="0">
                                          <p:val>
                                            <p:strVal val="#ppt_x"/>
                                          </p:val>
                                        </p:tav>
                                        <p:tav tm="100000">
                                          <p:val>
                                            <p:strVal val="#ppt_x"/>
                                          </p:val>
                                        </p:tav>
                                      </p:tavLst>
                                    </p:anim>
                                    <p:anim calcmode="lin" valueType="num">
                                      <p:cBhvr additive="base">
                                        <p:cTn id="38"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6"/>
                                        </p:tgtEl>
                                        <p:attrNameLst>
                                          <p:attrName>style.visibility</p:attrName>
                                        </p:attrNameLst>
                                      </p:cBhvr>
                                      <p:to>
                                        <p:strVal val="visible"/>
                                      </p:to>
                                    </p:set>
                                    <p:anim calcmode="lin" valueType="num">
                                      <p:cBhvr additive="base">
                                        <p:cTn id="43" dur="500" fill="hold"/>
                                        <p:tgtEl>
                                          <p:spTgt spid="16"/>
                                        </p:tgtEl>
                                        <p:attrNameLst>
                                          <p:attrName>ppt_x</p:attrName>
                                        </p:attrNameLst>
                                      </p:cBhvr>
                                      <p:tavLst>
                                        <p:tav tm="0">
                                          <p:val>
                                            <p:strVal val="#ppt_x"/>
                                          </p:val>
                                        </p:tav>
                                        <p:tav tm="100000">
                                          <p:val>
                                            <p:strVal val="#ppt_x"/>
                                          </p:val>
                                        </p:tav>
                                      </p:tavLst>
                                    </p:anim>
                                    <p:anim calcmode="lin" valueType="num">
                                      <p:cBhvr additive="base">
                                        <p:cTn id="44"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2" grpId="0" animBg="1"/>
      <p:bldP spid="13" grpId="0" animBg="1"/>
      <p:bldP spid="14" grpId="0" animBg="1"/>
      <p:bldP spid="15" grpId="0" animBg="1"/>
      <p:bldP spid="1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p:txBody>
          <a:bodyPr/>
          <a:lstStyle/>
          <a:p>
            <a:r>
              <a:rPr lang="en-US" sz="3600" dirty="0"/>
              <a:t>Ability to rename 100’s of files?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2336873"/>
            <a:ext cx="10980636" cy="3599316"/>
          </a:xfrm>
        </p:spPr>
        <p:txBody>
          <a:bodyPr>
            <a:normAutofit/>
          </a:bodyPr>
          <a:lstStyle/>
          <a:p>
            <a:pPr marL="0" indent="0">
              <a:buNone/>
            </a:pPr>
            <a:r>
              <a:rPr lang="en-US" dirty="0"/>
              <a:t>get-</a:t>
            </a:r>
            <a:r>
              <a:rPr lang="en-US" dirty="0" err="1"/>
              <a:t>childitem</a:t>
            </a:r>
            <a:r>
              <a:rPr lang="en-US" dirty="0"/>
              <a:t> *.jpg | foreach { </a:t>
            </a:r>
          </a:p>
          <a:p>
            <a:pPr marL="0" indent="0">
              <a:buNone/>
            </a:pPr>
            <a:r>
              <a:rPr lang="en-US" dirty="0"/>
              <a:t>  rename-item $_ $_.</a:t>
            </a:r>
            <a:r>
              <a:rPr lang="en-US" dirty="0" err="1"/>
              <a:t>Name.Replace</a:t>
            </a:r>
            <a:r>
              <a:rPr lang="en-US" dirty="0"/>
              <a:t>(“file-name-ABC", “file-name-XYZ") </a:t>
            </a:r>
          </a:p>
          <a:p>
            <a:pPr marL="0" indent="0">
              <a:buNone/>
            </a:pPr>
            <a:r>
              <a:rPr lang="en-US" dirty="0"/>
              <a:t>}</a:t>
            </a:r>
          </a:p>
        </p:txBody>
      </p:sp>
    </p:spTree>
    <p:extLst>
      <p:ext uri="{BB962C8B-B14F-4D97-AF65-F5344CB8AC3E}">
        <p14:creationId xmlns:p14="http://schemas.microsoft.com/office/powerpoint/2010/main" val="3395044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F062C1-3457-4C84-A503-D9B29D5AB20E}"/>
              </a:ext>
            </a:extLst>
          </p:cNvPr>
          <p:cNvSpPr>
            <a:spLocks noGrp="1"/>
          </p:cNvSpPr>
          <p:nvPr>
            <p:ph type="title"/>
          </p:nvPr>
        </p:nvSpPr>
        <p:spPr>
          <a:xfrm>
            <a:off x="213790" y="0"/>
            <a:ext cx="10829807" cy="1080938"/>
          </a:xfrm>
        </p:spPr>
        <p:txBody>
          <a:bodyPr>
            <a:normAutofit/>
          </a:bodyPr>
          <a:lstStyle/>
          <a:p>
            <a:r>
              <a:rPr lang="en-US" sz="3600" dirty="0"/>
              <a:t>Ability to search and replace text on 100’s of files?</a:t>
            </a:r>
            <a:endParaRPr lang="en-US" dirty="0"/>
          </a:p>
        </p:txBody>
      </p:sp>
      <p:sp>
        <p:nvSpPr>
          <p:cNvPr id="3" name="Content Placeholder 2">
            <a:extLst>
              <a:ext uri="{FF2B5EF4-FFF2-40B4-BE49-F238E27FC236}">
                <a16:creationId xmlns:a16="http://schemas.microsoft.com/office/drawing/2014/main" id="{505C66C0-2BBF-46C7-8325-F428ED384184}"/>
              </a:ext>
            </a:extLst>
          </p:cNvPr>
          <p:cNvSpPr>
            <a:spLocks noGrp="1"/>
          </p:cNvSpPr>
          <p:nvPr>
            <p:ph idx="1"/>
          </p:nvPr>
        </p:nvSpPr>
        <p:spPr>
          <a:xfrm>
            <a:off x="680321" y="1427584"/>
            <a:ext cx="10980636" cy="4508605"/>
          </a:xfrm>
        </p:spPr>
        <p:txBody>
          <a:bodyPr>
            <a:normAutofit/>
          </a:bodyPr>
          <a:lstStyle/>
          <a:p>
            <a:pPr marL="0" indent="0">
              <a:buNone/>
            </a:pPr>
            <a:r>
              <a:rPr lang="en-US" dirty="0"/>
              <a:t>$search = ‘Old Text'</a:t>
            </a:r>
          </a:p>
          <a:p>
            <a:pPr marL="0" indent="0">
              <a:buNone/>
            </a:pPr>
            <a:r>
              <a:rPr lang="en-US" dirty="0"/>
              <a:t>$</a:t>
            </a:r>
            <a:r>
              <a:rPr lang="en-US" dirty="0" err="1"/>
              <a:t>replace_with</a:t>
            </a:r>
            <a:r>
              <a:rPr lang="en-US" dirty="0"/>
              <a:t> = ‘New Text'</a:t>
            </a:r>
          </a:p>
          <a:p>
            <a:pPr marL="0" indent="0">
              <a:buNone/>
            </a:pPr>
            <a:r>
              <a:rPr lang="en-US" dirty="0"/>
              <a:t>$</a:t>
            </a:r>
            <a:r>
              <a:rPr lang="en-US" dirty="0" err="1"/>
              <a:t>base_dir</a:t>
            </a:r>
            <a:r>
              <a:rPr lang="en-US" dirty="0"/>
              <a:t> = ‘C:\Temp'</a:t>
            </a:r>
          </a:p>
          <a:p>
            <a:pPr marL="0" indent="0">
              <a:buNone/>
            </a:pPr>
            <a:r>
              <a:rPr lang="en-US" dirty="0"/>
              <a:t>$</a:t>
            </a:r>
            <a:r>
              <a:rPr lang="en-US" dirty="0" err="1"/>
              <a:t>text_file_ext</a:t>
            </a:r>
            <a:r>
              <a:rPr lang="en-US" dirty="0"/>
              <a:t> = 'html'</a:t>
            </a:r>
          </a:p>
          <a:p>
            <a:pPr marL="0" indent="0">
              <a:buNone/>
            </a:pPr>
            <a:endParaRPr lang="en-US" dirty="0"/>
          </a:p>
          <a:p>
            <a:pPr marL="0" indent="0">
              <a:buNone/>
            </a:pPr>
            <a:r>
              <a:rPr lang="en-US" dirty="0"/>
              <a:t>Get-</a:t>
            </a:r>
            <a:r>
              <a:rPr lang="en-US" dirty="0" err="1"/>
              <a:t>ChildItem</a:t>
            </a:r>
            <a:r>
              <a:rPr lang="en-US" dirty="0"/>
              <a:t> $</a:t>
            </a:r>
            <a:r>
              <a:rPr lang="en-US" dirty="0" err="1"/>
              <a:t>base_dir</a:t>
            </a:r>
            <a:r>
              <a:rPr lang="en-US" dirty="0"/>
              <a:t> -Recurse -Include  "*.$</a:t>
            </a:r>
            <a:r>
              <a:rPr lang="en-US" dirty="0" err="1"/>
              <a:t>text_file_ext</a:t>
            </a:r>
            <a:r>
              <a:rPr lang="en-US" dirty="0"/>
              <a:t>" |</a:t>
            </a:r>
          </a:p>
          <a:p>
            <a:pPr marL="0" indent="0">
              <a:buNone/>
            </a:pPr>
            <a:r>
              <a:rPr lang="en-US" dirty="0"/>
              <a:t>    </a:t>
            </a:r>
            <a:r>
              <a:rPr lang="en-US" dirty="0" err="1"/>
              <a:t>ForEach</a:t>
            </a:r>
            <a:r>
              <a:rPr lang="en-US" dirty="0"/>
              <a:t>-Object { (Get-Content $_.</a:t>
            </a:r>
            <a:r>
              <a:rPr lang="en-US" dirty="0" err="1"/>
              <a:t>FullName</a:t>
            </a:r>
            <a:r>
              <a:rPr lang="en-US" dirty="0"/>
              <a:t>) | </a:t>
            </a:r>
          </a:p>
          <a:p>
            <a:pPr marL="0" indent="0">
              <a:buNone/>
            </a:pPr>
            <a:r>
              <a:rPr lang="en-US" dirty="0"/>
              <a:t>    </a:t>
            </a:r>
            <a:r>
              <a:rPr lang="en-US" dirty="0" err="1"/>
              <a:t>ForEach</a:t>
            </a:r>
            <a:r>
              <a:rPr lang="en-US" dirty="0"/>
              <a:t>-Object {$_ -replace $search, $</a:t>
            </a:r>
            <a:r>
              <a:rPr lang="en-US" dirty="0" err="1"/>
              <a:t>replace_with</a:t>
            </a:r>
            <a:r>
              <a:rPr lang="en-US" dirty="0"/>
              <a:t>} | </a:t>
            </a:r>
          </a:p>
          <a:p>
            <a:pPr marL="0" indent="0">
              <a:buNone/>
            </a:pPr>
            <a:r>
              <a:rPr lang="en-US" dirty="0"/>
              <a:t>    Set-Content $_.</a:t>
            </a:r>
            <a:r>
              <a:rPr lang="en-US" dirty="0" err="1"/>
              <a:t>FullName</a:t>
            </a:r>
            <a:r>
              <a:rPr lang="en-US" dirty="0"/>
              <a:t> }</a:t>
            </a:r>
          </a:p>
        </p:txBody>
      </p:sp>
    </p:spTree>
    <p:extLst>
      <p:ext uri="{BB962C8B-B14F-4D97-AF65-F5344CB8AC3E}">
        <p14:creationId xmlns:p14="http://schemas.microsoft.com/office/powerpoint/2010/main" val="4060204336"/>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288</TotalTime>
  <Words>640</Words>
  <Application>Microsoft Office PowerPoint</Application>
  <PresentationFormat>Widescreen</PresentationFormat>
  <Paragraphs>120</Paragraphs>
  <Slides>17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Consolas</vt:lpstr>
      <vt:lpstr>Courier New</vt:lpstr>
      <vt:lpstr>Times New Roman</vt:lpstr>
      <vt:lpstr>Trebuchet MS</vt:lpstr>
      <vt:lpstr>Wingdings</vt:lpstr>
      <vt:lpstr>Berlin</vt:lpstr>
      <vt:lpstr>Artificial Intelligence (AI) </vt:lpstr>
      <vt:lpstr>Artificial Intelligence (AI) </vt:lpstr>
      <vt:lpstr>Example of AI</vt:lpstr>
      <vt:lpstr>What is AI?</vt:lpstr>
      <vt:lpstr>AI Categories</vt:lpstr>
      <vt:lpstr>How Does Generative AI work?   Example: “Write 2 sentences on Unicorn Coloring Pages”</vt:lpstr>
      <vt:lpstr>Which of the Following Are Made Possible By AI?</vt:lpstr>
      <vt:lpstr>Ability to rename 100’s of files?</vt:lpstr>
      <vt:lpstr>Ability to search and replace text on 100’s of files?</vt:lpstr>
      <vt:lpstr>Ability to resize 100’s of images?</vt:lpstr>
      <vt:lpstr>Ability to Create a Word Search Puzzle</vt:lpstr>
      <vt:lpstr>Ability to “Tween” images?</vt:lpstr>
      <vt:lpstr>Adobe Photoshop (AI)</vt:lpstr>
      <vt:lpstr>MidJourney</vt:lpstr>
      <vt:lpstr>Canva</vt:lpstr>
      <vt:lpstr>More Examples</vt:lpstr>
      <vt:lpstr>SUMMARY: Artificial Intelligence (AI)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Artificial intelligence (AI)</dc:title>
  <dc:creator>WILLIAM ROSENER</dc:creator>
  <cp:lastModifiedBy>WILLIAM ROSENER</cp:lastModifiedBy>
  <cp:revision>32</cp:revision>
  <dcterms:created xsi:type="dcterms:W3CDTF">2025-02-04T21:26:49Z</dcterms:created>
  <dcterms:modified xsi:type="dcterms:W3CDTF">2025-02-13T22:03:43Z</dcterms:modified>
</cp:coreProperties>
</file>