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42" r:id="rId1"/>
  </p:sldMasterIdLst>
  <p:sldIdLst>
    <p:sldId id="256" r:id="rId2"/>
    <p:sldId id="258" r:id="rId3"/>
    <p:sldId id="272" r:id="rId4"/>
    <p:sldId id="271" r:id="rId5"/>
    <p:sldId id="267" r:id="rId6"/>
    <p:sldId id="257" r:id="rId7"/>
    <p:sldId id="268" r:id="rId8"/>
    <p:sldId id="262" r:id="rId9"/>
    <p:sldId id="264" r:id="rId10"/>
    <p:sldId id="265" r:id="rId11"/>
    <p:sldId id="266" r:id="rId12"/>
    <p:sldId id="261" r:id="rId13"/>
    <p:sldId id="260" r:id="rId14"/>
    <p:sldId id="269" r:id="rId15"/>
    <p:sldId id="270" r:id="rId16"/>
    <p:sldId id="273"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76" d="100"/>
          <a:sy n="76" d="100"/>
        </p:scale>
        <p:origin x="89" y="19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2/12/2025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259601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2/12/2025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937413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2/12/2025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9251970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2/12/2025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smtClean="0"/>
              <a:pPr/>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17953813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2/12/2025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9777054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pPr/>
              <a:t>2/12/2025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160867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pPr/>
              <a:t>2/12/2025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1495849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2/12/2025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941385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48A87A34-81AB-432B-8DAE-1953F412C126}" type="datetimeFigureOut">
              <a:rPr lang="en-US" smtClean="0"/>
              <a:pPr/>
              <a:t>2/12/2025</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333024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2/12/2025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279914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2/12/2025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101685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2/12/2025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58886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2/12/2025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5946967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2/12/2025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4141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48A87A34-81AB-432B-8DAE-1953F412C126}" type="datetimeFigureOut">
              <a:rPr lang="en-US" smtClean="0"/>
              <a:t>2/12/2025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13129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2/12/2025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2393430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2/12/2025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01211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smtClean="0"/>
              <a:pPr/>
              <a:t>2/12/2025</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908480696"/>
      </p:ext>
    </p:extLst>
  </p:cSld>
  <p:clrMap bg1="dk1" tx1="lt1" bg2="dk2" tx2="lt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47" r:id="rId5"/>
    <p:sldLayoutId id="2147483748" r:id="rId6"/>
    <p:sldLayoutId id="2147483749" r:id="rId7"/>
    <p:sldLayoutId id="2147483750" r:id="rId8"/>
    <p:sldLayoutId id="2147483751" r:id="rId9"/>
    <p:sldLayoutId id="2147483752" r:id="rId10"/>
    <p:sldLayoutId id="2147483753" r:id="rId11"/>
    <p:sldLayoutId id="2147483754" r:id="rId12"/>
    <p:sldLayoutId id="2147483755" r:id="rId13"/>
    <p:sldLayoutId id="2147483756" r:id="rId14"/>
    <p:sldLayoutId id="2147483757" r:id="rId15"/>
    <p:sldLayoutId id="2147483758" r:id="rId16"/>
    <p:sldLayoutId id="2147483759"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suncatcherstudio.com/word-search-maker/"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shutterstock.com/pricing/business"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youtube.com/watch?v=zM2UzZ4TVGw"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share.synthesia.io/bb9f6c90-421d-417d-9171-763ab33853b9" TargetMode="External"/><Relationship Id="rId2" Type="http://schemas.openxmlformats.org/officeDocument/2006/relationships/hyperlink" Target="https://app.synthesia.io/"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1ABF5-9BC8-459B-ABB0-8A5207486859}"/>
              </a:ext>
            </a:extLst>
          </p:cNvPr>
          <p:cNvSpPr>
            <a:spLocks noGrp="1"/>
          </p:cNvSpPr>
          <p:nvPr>
            <p:ph type="ctrTitle"/>
          </p:nvPr>
        </p:nvSpPr>
        <p:spPr/>
        <p:txBody>
          <a:bodyPr/>
          <a:lstStyle/>
          <a:p>
            <a:r>
              <a:rPr lang="en-US" b="1" dirty="0"/>
              <a:t>Artificial Intelligence (AI) </a:t>
            </a:r>
            <a:endParaRPr lang="en-US" dirty="0"/>
          </a:p>
        </p:txBody>
      </p:sp>
      <p:sp>
        <p:nvSpPr>
          <p:cNvPr id="3" name="Subtitle 2">
            <a:extLst>
              <a:ext uri="{FF2B5EF4-FFF2-40B4-BE49-F238E27FC236}">
                <a16:creationId xmlns:a16="http://schemas.microsoft.com/office/drawing/2014/main" id="{AF449F8A-7D4E-4240-A03C-2E6761B6F895}"/>
              </a:ext>
            </a:extLst>
          </p:cNvPr>
          <p:cNvSpPr>
            <a:spLocks noGrp="1"/>
          </p:cNvSpPr>
          <p:nvPr>
            <p:ph type="subTitle" idx="1"/>
          </p:nvPr>
        </p:nvSpPr>
        <p:spPr/>
        <p:txBody>
          <a:bodyPr/>
          <a:lstStyle/>
          <a:p>
            <a:r>
              <a:rPr lang="en-US" dirty="0"/>
              <a:t>Bill Rosener, Ph.D.</a:t>
            </a:r>
          </a:p>
          <a:p>
            <a:r>
              <a:rPr lang="en-US" dirty="0"/>
              <a:t>Computer Science</a:t>
            </a:r>
          </a:p>
        </p:txBody>
      </p:sp>
    </p:spTree>
    <p:extLst>
      <p:ext uri="{BB962C8B-B14F-4D97-AF65-F5344CB8AC3E}">
        <p14:creationId xmlns:p14="http://schemas.microsoft.com/office/powerpoint/2010/main" val="15114056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062C1-3457-4C84-A503-D9B29D5AB20E}"/>
              </a:ext>
            </a:extLst>
          </p:cNvPr>
          <p:cNvSpPr>
            <a:spLocks noGrp="1"/>
          </p:cNvSpPr>
          <p:nvPr>
            <p:ph type="title"/>
          </p:nvPr>
        </p:nvSpPr>
        <p:spPr>
          <a:xfrm>
            <a:off x="680321" y="753228"/>
            <a:ext cx="10829807" cy="1080938"/>
          </a:xfrm>
        </p:spPr>
        <p:txBody>
          <a:bodyPr>
            <a:normAutofit/>
          </a:bodyPr>
          <a:lstStyle/>
          <a:p>
            <a:r>
              <a:rPr lang="en-US" sz="3600" dirty="0"/>
              <a:t>Ability to Create a Word Search </a:t>
            </a:r>
            <a:r>
              <a:rPr lang="en-US" dirty="0"/>
              <a:t>Puzzle</a:t>
            </a:r>
          </a:p>
        </p:txBody>
      </p:sp>
      <p:sp>
        <p:nvSpPr>
          <p:cNvPr id="3" name="Content Placeholder 2">
            <a:extLst>
              <a:ext uri="{FF2B5EF4-FFF2-40B4-BE49-F238E27FC236}">
                <a16:creationId xmlns:a16="http://schemas.microsoft.com/office/drawing/2014/main" id="{505C66C0-2BBF-46C7-8325-F428ED384184}"/>
              </a:ext>
            </a:extLst>
          </p:cNvPr>
          <p:cNvSpPr>
            <a:spLocks noGrp="1"/>
          </p:cNvSpPr>
          <p:nvPr>
            <p:ph idx="1"/>
          </p:nvPr>
        </p:nvSpPr>
        <p:spPr>
          <a:xfrm>
            <a:off x="680321" y="2336873"/>
            <a:ext cx="10980636" cy="3599316"/>
          </a:xfrm>
        </p:spPr>
        <p:txBody>
          <a:bodyPr>
            <a:normAutofit/>
          </a:bodyPr>
          <a:lstStyle/>
          <a:p>
            <a:pPr marL="0" indent="0">
              <a:buNone/>
            </a:pPr>
            <a:r>
              <a:rPr lang="en-US" sz="3200" dirty="0"/>
              <a:t>Word Search Creator</a:t>
            </a:r>
            <a:endParaRPr lang="en-US" sz="3200" dirty="0">
              <a:hlinkClick r:id="rId2"/>
            </a:endParaRPr>
          </a:p>
          <a:p>
            <a:pPr marL="0" indent="0">
              <a:buNone/>
            </a:pPr>
            <a:endParaRPr lang="en-US" sz="3200" dirty="0">
              <a:hlinkClick r:id="rId2"/>
            </a:endParaRPr>
          </a:p>
          <a:p>
            <a:pPr marL="0" indent="0">
              <a:buNone/>
            </a:pPr>
            <a:r>
              <a:rPr lang="en-US" sz="3200" dirty="0">
                <a:hlinkClick r:id="rId2"/>
              </a:rPr>
              <a:t>https://suncatcherstudio.com/word-search-maker/</a:t>
            </a:r>
            <a:endParaRPr lang="en-US" sz="3200" dirty="0"/>
          </a:p>
          <a:p>
            <a:pPr marL="0" indent="0">
              <a:buNone/>
            </a:pPr>
            <a:endParaRPr lang="en-US" sz="3200"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72704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062C1-3457-4C84-A503-D9B29D5AB20E}"/>
              </a:ext>
            </a:extLst>
          </p:cNvPr>
          <p:cNvSpPr>
            <a:spLocks noGrp="1"/>
          </p:cNvSpPr>
          <p:nvPr>
            <p:ph type="title"/>
          </p:nvPr>
        </p:nvSpPr>
        <p:spPr>
          <a:xfrm>
            <a:off x="680321" y="753228"/>
            <a:ext cx="10829807" cy="1080938"/>
          </a:xfrm>
        </p:spPr>
        <p:txBody>
          <a:bodyPr>
            <a:normAutofit/>
          </a:bodyPr>
          <a:lstStyle/>
          <a:p>
            <a:r>
              <a:rPr lang="en-US" sz="3600" dirty="0"/>
              <a:t>Ability to “Tween” images?</a:t>
            </a:r>
          </a:p>
        </p:txBody>
      </p:sp>
      <p:sp>
        <p:nvSpPr>
          <p:cNvPr id="3" name="Content Placeholder 2">
            <a:extLst>
              <a:ext uri="{FF2B5EF4-FFF2-40B4-BE49-F238E27FC236}">
                <a16:creationId xmlns:a16="http://schemas.microsoft.com/office/drawing/2014/main" id="{505C66C0-2BBF-46C7-8325-F428ED384184}"/>
              </a:ext>
            </a:extLst>
          </p:cNvPr>
          <p:cNvSpPr>
            <a:spLocks noGrp="1"/>
          </p:cNvSpPr>
          <p:nvPr>
            <p:ph idx="1"/>
          </p:nvPr>
        </p:nvSpPr>
        <p:spPr>
          <a:xfrm>
            <a:off x="680321" y="2336873"/>
            <a:ext cx="10980636" cy="3599316"/>
          </a:xfrm>
        </p:spPr>
        <p:txBody>
          <a:bodyPr>
            <a:normAutofit/>
          </a:bodyPr>
          <a:lstStyle/>
          <a:p>
            <a:pPr marL="0" indent="0">
              <a:buNone/>
            </a:pPr>
            <a:endParaRPr lang="en-US" sz="3200" dirty="0"/>
          </a:p>
          <a:p>
            <a:pPr marL="0" indent="0">
              <a:buNone/>
            </a:pPr>
            <a:endParaRPr lang="en-US" sz="3200" dirty="0"/>
          </a:p>
          <a:p>
            <a:pPr marL="0" indent="0">
              <a:buNone/>
            </a:pPr>
            <a:endParaRPr lang="en-US" dirty="0"/>
          </a:p>
          <a:p>
            <a:pPr marL="0" indent="0">
              <a:buNone/>
            </a:pPr>
            <a:endParaRPr lang="en-US" dirty="0"/>
          </a:p>
        </p:txBody>
      </p:sp>
      <p:pic>
        <p:nvPicPr>
          <p:cNvPr id="5" name="Picture 4">
            <a:extLst>
              <a:ext uri="{FF2B5EF4-FFF2-40B4-BE49-F238E27FC236}">
                <a16:creationId xmlns:a16="http://schemas.microsoft.com/office/drawing/2014/main" id="{CD39420F-84AB-4FA1-81DA-5A7A8FE1C425}"/>
              </a:ext>
            </a:extLst>
          </p:cNvPr>
          <p:cNvPicPr>
            <a:picLocks noChangeAspect="1"/>
          </p:cNvPicPr>
          <p:nvPr/>
        </p:nvPicPr>
        <p:blipFill>
          <a:blip r:embed="rId2"/>
          <a:stretch>
            <a:fillRect/>
          </a:stretch>
        </p:blipFill>
        <p:spPr>
          <a:xfrm>
            <a:off x="413084" y="2066424"/>
            <a:ext cx="5313948" cy="4457700"/>
          </a:xfrm>
          <a:prstGeom prst="rect">
            <a:avLst/>
          </a:prstGeom>
        </p:spPr>
      </p:pic>
      <p:pic>
        <p:nvPicPr>
          <p:cNvPr id="7" name="Picture 6">
            <a:extLst>
              <a:ext uri="{FF2B5EF4-FFF2-40B4-BE49-F238E27FC236}">
                <a16:creationId xmlns:a16="http://schemas.microsoft.com/office/drawing/2014/main" id="{14495097-964C-440C-BDDD-BC8E59083EAE}"/>
              </a:ext>
            </a:extLst>
          </p:cNvPr>
          <p:cNvPicPr>
            <a:picLocks noChangeAspect="1"/>
          </p:cNvPicPr>
          <p:nvPr/>
        </p:nvPicPr>
        <p:blipFill>
          <a:blip r:embed="rId3"/>
          <a:stretch>
            <a:fillRect/>
          </a:stretch>
        </p:blipFill>
        <p:spPr>
          <a:xfrm>
            <a:off x="6464970" y="2066424"/>
            <a:ext cx="5478379" cy="4457700"/>
          </a:xfrm>
          <a:prstGeom prst="rect">
            <a:avLst/>
          </a:prstGeom>
        </p:spPr>
      </p:pic>
    </p:spTree>
    <p:extLst>
      <p:ext uri="{BB962C8B-B14F-4D97-AF65-F5344CB8AC3E}">
        <p14:creationId xmlns:p14="http://schemas.microsoft.com/office/powerpoint/2010/main" val="23552347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062C1-3457-4C84-A503-D9B29D5AB20E}"/>
              </a:ext>
            </a:extLst>
          </p:cNvPr>
          <p:cNvSpPr>
            <a:spLocks noGrp="1"/>
          </p:cNvSpPr>
          <p:nvPr>
            <p:ph type="title"/>
          </p:nvPr>
        </p:nvSpPr>
        <p:spPr/>
        <p:txBody>
          <a:bodyPr/>
          <a:lstStyle/>
          <a:p>
            <a:r>
              <a:rPr lang="en-US" dirty="0"/>
              <a:t>Adobe Photoshop (AI)</a:t>
            </a:r>
          </a:p>
        </p:txBody>
      </p:sp>
      <p:sp>
        <p:nvSpPr>
          <p:cNvPr id="3" name="Content Placeholder 2">
            <a:extLst>
              <a:ext uri="{FF2B5EF4-FFF2-40B4-BE49-F238E27FC236}">
                <a16:creationId xmlns:a16="http://schemas.microsoft.com/office/drawing/2014/main" id="{505C66C0-2BBF-46C7-8325-F428ED384184}"/>
              </a:ext>
            </a:extLst>
          </p:cNvPr>
          <p:cNvSpPr>
            <a:spLocks noGrp="1"/>
          </p:cNvSpPr>
          <p:nvPr>
            <p:ph idx="1"/>
          </p:nvPr>
        </p:nvSpPr>
        <p:spPr/>
        <p:txBody>
          <a:bodyPr/>
          <a:lstStyle/>
          <a:p>
            <a:r>
              <a:rPr lang="en-US" dirty="0"/>
              <a:t>Illustrate (Generation / Expanding Image)</a:t>
            </a:r>
          </a:p>
          <a:p>
            <a:endParaRPr lang="en-US" dirty="0"/>
          </a:p>
          <a:p>
            <a:r>
              <a:rPr lang="en-US" dirty="0"/>
              <a:t>Big advantages – royalty free images.</a:t>
            </a:r>
          </a:p>
          <a:p>
            <a:pPr marL="0" indent="0">
              <a:buNone/>
            </a:pPr>
            <a:r>
              <a:rPr lang="en-US" dirty="0"/>
              <a:t>     </a:t>
            </a:r>
            <a:r>
              <a:rPr lang="en-US" dirty="0">
                <a:hlinkClick r:id="rId2"/>
              </a:rPr>
              <a:t>https://www.shutterstock.com/pricing/business</a:t>
            </a:r>
            <a:endParaRPr lang="en-US" dirty="0"/>
          </a:p>
          <a:p>
            <a:pPr marL="0" indent="0">
              <a:buNone/>
            </a:pPr>
            <a:r>
              <a:rPr lang="en-US"/>
              <a:t>     </a:t>
            </a:r>
            <a:r>
              <a:rPr lang="en-US" dirty="0"/>
              <a:t>https://www.istockphoto.com/plans-and-pricing</a:t>
            </a:r>
          </a:p>
        </p:txBody>
      </p:sp>
    </p:spTree>
    <p:extLst>
      <p:ext uri="{BB962C8B-B14F-4D97-AF65-F5344CB8AC3E}">
        <p14:creationId xmlns:p14="http://schemas.microsoft.com/office/powerpoint/2010/main" val="15807817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6D032-D536-413A-A8EF-820797CBE05C}"/>
              </a:ext>
            </a:extLst>
          </p:cNvPr>
          <p:cNvSpPr>
            <a:spLocks noGrp="1"/>
          </p:cNvSpPr>
          <p:nvPr>
            <p:ph type="title"/>
          </p:nvPr>
        </p:nvSpPr>
        <p:spPr/>
        <p:txBody>
          <a:bodyPr/>
          <a:lstStyle/>
          <a:p>
            <a:r>
              <a:rPr lang="en-US" dirty="0" err="1"/>
              <a:t>MidJourney</a:t>
            </a:r>
            <a:endParaRPr lang="en-US" dirty="0"/>
          </a:p>
        </p:txBody>
      </p:sp>
      <p:sp>
        <p:nvSpPr>
          <p:cNvPr id="3" name="Content Placeholder 2">
            <a:extLst>
              <a:ext uri="{FF2B5EF4-FFF2-40B4-BE49-F238E27FC236}">
                <a16:creationId xmlns:a16="http://schemas.microsoft.com/office/drawing/2014/main" id="{75BA8A7B-12B9-4D74-8C55-FC12A5870E4B}"/>
              </a:ext>
            </a:extLst>
          </p:cNvPr>
          <p:cNvSpPr>
            <a:spLocks noGrp="1"/>
          </p:cNvSpPr>
          <p:nvPr>
            <p:ph idx="1"/>
          </p:nvPr>
        </p:nvSpPr>
        <p:spPr/>
        <p:txBody>
          <a:bodyPr/>
          <a:lstStyle/>
          <a:p>
            <a:r>
              <a:rPr lang="en-US" dirty="0"/>
              <a:t>Illustrate Image Generation </a:t>
            </a:r>
          </a:p>
          <a:p>
            <a:r>
              <a:rPr lang="en-US"/>
              <a:t>Illustrate Editing an Image.</a:t>
            </a:r>
          </a:p>
        </p:txBody>
      </p:sp>
    </p:spTree>
    <p:extLst>
      <p:ext uri="{BB962C8B-B14F-4D97-AF65-F5344CB8AC3E}">
        <p14:creationId xmlns:p14="http://schemas.microsoft.com/office/powerpoint/2010/main" val="35056677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6D032-D536-413A-A8EF-820797CBE05C}"/>
              </a:ext>
            </a:extLst>
          </p:cNvPr>
          <p:cNvSpPr>
            <a:spLocks noGrp="1"/>
          </p:cNvSpPr>
          <p:nvPr>
            <p:ph type="title"/>
          </p:nvPr>
        </p:nvSpPr>
        <p:spPr/>
        <p:txBody>
          <a:bodyPr/>
          <a:lstStyle/>
          <a:p>
            <a:r>
              <a:rPr lang="en-US" dirty="0"/>
              <a:t>Canva</a:t>
            </a:r>
          </a:p>
        </p:txBody>
      </p:sp>
      <p:sp>
        <p:nvSpPr>
          <p:cNvPr id="3" name="Content Placeholder 2">
            <a:extLst>
              <a:ext uri="{FF2B5EF4-FFF2-40B4-BE49-F238E27FC236}">
                <a16:creationId xmlns:a16="http://schemas.microsoft.com/office/drawing/2014/main" id="{75BA8A7B-12B9-4D74-8C55-FC12A5870E4B}"/>
              </a:ext>
            </a:extLst>
          </p:cNvPr>
          <p:cNvSpPr>
            <a:spLocks noGrp="1"/>
          </p:cNvSpPr>
          <p:nvPr>
            <p:ph idx="1"/>
          </p:nvPr>
        </p:nvSpPr>
        <p:spPr/>
        <p:txBody>
          <a:bodyPr/>
          <a:lstStyle/>
          <a:p>
            <a:r>
              <a:rPr lang="en-US" dirty="0"/>
              <a:t>Illustrate Image Generation </a:t>
            </a:r>
          </a:p>
        </p:txBody>
      </p:sp>
    </p:spTree>
    <p:extLst>
      <p:ext uri="{BB962C8B-B14F-4D97-AF65-F5344CB8AC3E}">
        <p14:creationId xmlns:p14="http://schemas.microsoft.com/office/powerpoint/2010/main" val="39602600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6D032-D536-413A-A8EF-820797CBE05C}"/>
              </a:ext>
            </a:extLst>
          </p:cNvPr>
          <p:cNvSpPr>
            <a:spLocks noGrp="1"/>
          </p:cNvSpPr>
          <p:nvPr>
            <p:ph type="title"/>
          </p:nvPr>
        </p:nvSpPr>
        <p:spPr/>
        <p:txBody>
          <a:bodyPr/>
          <a:lstStyle/>
          <a:p>
            <a:r>
              <a:rPr lang="en-US" dirty="0"/>
              <a:t>More Examples</a:t>
            </a:r>
          </a:p>
        </p:txBody>
      </p:sp>
      <p:sp>
        <p:nvSpPr>
          <p:cNvPr id="3" name="Content Placeholder 2">
            <a:extLst>
              <a:ext uri="{FF2B5EF4-FFF2-40B4-BE49-F238E27FC236}">
                <a16:creationId xmlns:a16="http://schemas.microsoft.com/office/drawing/2014/main" id="{75BA8A7B-12B9-4D74-8C55-FC12A5870E4B}"/>
              </a:ext>
            </a:extLst>
          </p:cNvPr>
          <p:cNvSpPr>
            <a:spLocks noGrp="1"/>
          </p:cNvSpPr>
          <p:nvPr>
            <p:ph idx="1"/>
          </p:nvPr>
        </p:nvSpPr>
        <p:spPr>
          <a:xfrm>
            <a:off x="680321" y="2015412"/>
            <a:ext cx="9613861" cy="4236098"/>
          </a:xfrm>
        </p:spPr>
        <p:txBody>
          <a:bodyPr>
            <a:normAutofit/>
          </a:bodyPr>
          <a:lstStyle/>
          <a:p>
            <a:r>
              <a:rPr lang="en-US" dirty="0"/>
              <a:t>Randy Travis</a:t>
            </a:r>
          </a:p>
          <a:p>
            <a:r>
              <a:rPr lang="en-US" dirty="0"/>
              <a:t>   </a:t>
            </a:r>
            <a:r>
              <a:rPr lang="en-US" dirty="0">
                <a:hlinkClick r:id="rId2"/>
              </a:rPr>
              <a:t>https://www.youtube.com/watch?v=zM2UzZ4TVGw</a:t>
            </a:r>
            <a:endParaRPr lang="en-US" dirty="0"/>
          </a:p>
          <a:p>
            <a:endParaRPr lang="en-US" dirty="0"/>
          </a:p>
        </p:txBody>
      </p:sp>
    </p:spTree>
    <p:extLst>
      <p:ext uri="{BB962C8B-B14F-4D97-AF65-F5344CB8AC3E}">
        <p14:creationId xmlns:p14="http://schemas.microsoft.com/office/powerpoint/2010/main" val="8349356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6D032-D536-413A-A8EF-820797CBE05C}"/>
              </a:ext>
            </a:extLst>
          </p:cNvPr>
          <p:cNvSpPr>
            <a:spLocks noGrp="1"/>
          </p:cNvSpPr>
          <p:nvPr>
            <p:ph type="title"/>
          </p:nvPr>
        </p:nvSpPr>
        <p:spPr/>
        <p:txBody>
          <a:bodyPr/>
          <a:lstStyle/>
          <a:p>
            <a:r>
              <a:rPr lang="en-US" dirty="0"/>
              <a:t>More Examples</a:t>
            </a:r>
          </a:p>
        </p:txBody>
      </p:sp>
      <p:sp>
        <p:nvSpPr>
          <p:cNvPr id="3" name="Content Placeholder 2">
            <a:extLst>
              <a:ext uri="{FF2B5EF4-FFF2-40B4-BE49-F238E27FC236}">
                <a16:creationId xmlns:a16="http://schemas.microsoft.com/office/drawing/2014/main" id="{75BA8A7B-12B9-4D74-8C55-FC12A5870E4B}"/>
              </a:ext>
            </a:extLst>
          </p:cNvPr>
          <p:cNvSpPr>
            <a:spLocks noGrp="1"/>
          </p:cNvSpPr>
          <p:nvPr>
            <p:ph idx="1"/>
          </p:nvPr>
        </p:nvSpPr>
        <p:spPr>
          <a:xfrm>
            <a:off x="680321" y="2015412"/>
            <a:ext cx="9613861" cy="4236098"/>
          </a:xfrm>
        </p:spPr>
        <p:txBody>
          <a:bodyPr>
            <a:normAutofit fontScale="92500"/>
          </a:bodyPr>
          <a:lstStyle/>
          <a:p>
            <a:pPr marL="0" indent="0">
              <a:buNone/>
            </a:pPr>
            <a:r>
              <a:rPr lang="en-US" dirty="0">
                <a:hlinkClick r:id="rId2"/>
              </a:rPr>
              <a:t>https://app.synthesia.io</a:t>
            </a:r>
            <a:endParaRPr lang="en-US" dirty="0"/>
          </a:p>
          <a:p>
            <a:pPr marL="0" marR="0" indent="0">
              <a:buNone/>
            </a:pPr>
            <a:r>
              <a:rPr lang="en-US" sz="1800" dirty="0">
                <a:latin typeface="Times New Roman" panose="02020603050405020304" pitchFamily="18" charset="0"/>
                <a:ea typeface="Times New Roman" panose="02020603050405020304" pitchFamily="18" charset="0"/>
              </a:rPr>
              <a:t>“</a:t>
            </a:r>
            <a:r>
              <a:rPr lang="en-US" sz="1800" dirty="0">
                <a:effectLst/>
                <a:latin typeface="Times New Roman" panose="02020603050405020304" pitchFamily="18" charset="0"/>
                <a:ea typeface="Times New Roman" panose="02020603050405020304" pitchFamily="18" charset="0"/>
              </a:rPr>
              <a:t>Good evening everyone! Thank you for joining me today at the Tahlequah Library for this exciting discussion on Artificial Intelligence. My name is Bill Rosener, and I’m thrilled to explore with you what AI is, how it’s shaping our world, and what it means for the future.</a:t>
            </a:r>
          </a:p>
          <a:p>
            <a:pPr marL="0" marR="0" indent="0">
              <a:buNone/>
            </a:pPr>
            <a:r>
              <a:rPr lang="en-US" sz="1800" dirty="0">
                <a:effectLst/>
                <a:latin typeface="Times New Roman" panose="02020603050405020304" pitchFamily="18" charset="0"/>
                <a:ea typeface="Times New Roman" panose="02020603050405020304" pitchFamily="18" charset="0"/>
              </a:rPr>
              <a:t>AI is no longer just science fiction—it’s in our smartphones, our homes, our businesses, and even our libraries! From virtual assistants like Siri and Alexa to groundbreaking advancements in medicine and education, AI is transforming the way we live and work.</a:t>
            </a:r>
          </a:p>
          <a:p>
            <a:pPr marL="0" marR="0" indent="0">
              <a:buNone/>
            </a:pPr>
            <a:r>
              <a:rPr lang="en-US" sz="1800" dirty="0">
                <a:effectLst/>
                <a:latin typeface="Times New Roman" panose="02020603050405020304" pitchFamily="18" charset="0"/>
                <a:ea typeface="Times New Roman" panose="02020603050405020304" pitchFamily="18" charset="0"/>
              </a:rPr>
              <a:t>But with all this innovation comes important questions: What are the benefits and risks of AI? How will it impact jobs and industries? And what ethical considerations should we keep in mind as AI continues to evolve?</a:t>
            </a:r>
          </a:p>
          <a:p>
            <a:pPr marL="0" marR="0" indent="0">
              <a:buNone/>
            </a:pPr>
            <a:r>
              <a:rPr lang="en-US" sz="1800" dirty="0">
                <a:effectLst/>
                <a:latin typeface="Times New Roman" panose="02020603050405020304" pitchFamily="18" charset="0"/>
                <a:ea typeface="Times New Roman" panose="02020603050405020304" pitchFamily="18" charset="0"/>
              </a:rPr>
              <a:t>Today, we’ll break down these topics in an engaging and accessible way, whether you’re an AI enthusiast or just curious about the technology shaping our world. I encourage you to ask questions, share your thoughts, and most importantly—have fun exploring the possibilities of AI.”</a:t>
            </a:r>
            <a:endParaRPr lang="en-US" dirty="0"/>
          </a:p>
          <a:p>
            <a:r>
              <a:rPr lang="en-US" dirty="0">
                <a:hlinkClick r:id="rId3"/>
              </a:rPr>
              <a:t>https://share.synthesia.io/bb9f6c90-421d-417d-9171-763ab33853b9</a:t>
            </a:r>
            <a:endParaRPr lang="en-US" dirty="0"/>
          </a:p>
          <a:p>
            <a:endParaRPr lang="en-US" dirty="0"/>
          </a:p>
        </p:txBody>
      </p:sp>
    </p:spTree>
    <p:extLst>
      <p:ext uri="{BB962C8B-B14F-4D97-AF65-F5344CB8AC3E}">
        <p14:creationId xmlns:p14="http://schemas.microsoft.com/office/powerpoint/2010/main" val="12793544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2346F-A639-4FD8-BEC4-E04E45083740}"/>
              </a:ext>
            </a:extLst>
          </p:cNvPr>
          <p:cNvSpPr>
            <a:spLocks noGrp="1"/>
          </p:cNvSpPr>
          <p:nvPr>
            <p:ph type="title"/>
          </p:nvPr>
        </p:nvSpPr>
        <p:spPr/>
        <p:txBody>
          <a:bodyPr/>
          <a:lstStyle/>
          <a:p>
            <a:r>
              <a:rPr lang="en-US" b="1" dirty="0"/>
              <a:t>Artificial Intelligence (AI) </a:t>
            </a:r>
            <a:endParaRPr lang="en-US" dirty="0"/>
          </a:p>
        </p:txBody>
      </p:sp>
      <p:sp>
        <p:nvSpPr>
          <p:cNvPr id="3" name="Content Placeholder 2">
            <a:extLst>
              <a:ext uri="{FF2B5EF4-FFF2-40B4-BE49-F238E27FC236}">
                <a16:creationId xmlns:a16="http://schemas.microsoft.com/office/drawing/2014/main" id="{702695E4-AA33-4782-8CA8-93B80A023CD9}"/>
              </a:ext>
            </a:extLst>
          </p:cNvPr>
          <p:cNvSpPr>
            <a:spLocks noGrp="1"/>
          </p:cNvSpPr>
          <p:nvPr>
            <p:ph sz="half" idx="2"/>
          </p:nvPr>
        </p:nvSpPr>
        <p:spPr>
          <a:xfrm>
            <a:off x="680318" y="2084783"/>
            <a:ext cx="10307229" cy="3406936"/>
          </a:xfrm>
        </p:spPr>
        <p:txBody>
          <a:bodyPr>
            <a:normAutofit/>
          </a:bodyPr>
          <a:lstStyle/>
          <a:p>
            <a:pPr marL="0" indent="0">
              <a:buNone/>
            </a:pPr>
            <a:r>
              <a:rPr lang="en-US" sz="2800" dirty="0"/>
              <a:t>1.  Overview of AI</a:t>
            </a:r>
          </a:p>
          <a:p>
            <a:pPr lvl="1">
              <a:buFont typeface="Courier New" panose="02070309020205020404" pitchFamily="49" charset="0"/>
              <a:buChar char="o"/>
            </a:pPr>
            <a:r>
              <a:rPr lang="en-US" sz="2400" dirty="0"/>
              <a:t>  Capabilities</a:t>
            </a:r>
          </a:p>
          <a:p>
            <a:pPr lvl="1">
              <a:buFont typeface="Courier New" panose="02070309020205020404" pitchFamily="49" charset="0"/>
              <a:buChar char="o"/>
            </a:pPr>
            <a:r>
              <a:rPr lang="en-US" sz="2400" dirty="0"/>
              <a:t>  Example of Generative AI</a:t>
            </a:r>
          </a:p>
          <a:p>
            <a:pPr>
              <a:buFont typeface="Courier New" panose="02070309020205020404" pitchFamily="49" charset="0"/>
              <a:buChar char="o"/>
            </a:pPr>
            <a:endParaRPr lang="en-US" sz="2800" dirty="0"/>
          </a:p>
          <a:p>
            <a:pPr marL="0" indent="0">
              <a:buNone/>
            </a:pPr>
            <a:r>
              <a:rPr lang="en-US" sz="2800" dirty="0"/>
              <a:t>2. Examples of how you can personally use AI in your business</a:t>
            </a:r>
          </a:p>
          <a:p>
            <a:pPr marL="0" indent="0">
              <a:buNone/>
            </a:pPr>
            <a:endParaRPr lang="en-US" dirty="0"/>
          </a:p>
        </p:txBody>
      </p:sp>
    </p:spTree>
    <p:extLst>
      <p:ext uri="{BB962C8B-B14F-4D97-AF65-F5344CB8AC3E}">
        <p14:creationId xmlns:p14="http://schemas.microsoft.com/office/powerpoint/2010/main" val="9200126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2346F-A639-4FD8-BEC4-E04E45083740}"/>
              </a:ext>
            </a:extLst>
          </p:cNvPr>
          <p:cNvSpPr>
            <a:spLocks noGrp="1"/>
          </p:cNvSpPr>
          <p:nvPr>
            <p:ph type="title"/>
          </p:nvPr>
        </p:nvSpPr>
        <p:spPr/>
        <p:txBody>
          <a:bodyPr/>
          <a:lstStyle/>
          <a:p>
            <a:r>
              <a:rPr lang="en-US" dirty="0"/>
              <a:t>What is AI?</a:t>
            </a:r>
          </a:p>
        </p:txBody>
      </p:sp>
      <p:sp>
        <p:nvSpPr>
          <p:cNvPr id="3" name="Content Placeholder 2">
            <a:extLst>
              <a:ext uri="{FF2B5EF4-FFF2-40B4-BE49-F238E27FC236}">
                <a16:creationId xmlns:a16="http://schemas.microsoft.com/office/drawing/2014/main" id="{702695E4-AA33-4782-8CA8-93B80A023CD9}"/>
              </a:ext>
            </a:extLst>
          </p:cNvPr>
          <p:cNvSpPr>
            <a:spLocks noGrp="1"/>
          </p:cNvSpPr>
          <p:nvPr>
            <p:ph sz="half" idx="2"/>
          </p:nvPr>
        </p:nvSpPr>
        <p:spPr>
          <a:xfrm>
            <a:off x="680318" y="2084783"/>
            <a:ext cx="10307229" cy="3406936"/>
          </a:xfrm>
        </p:spPr>
        <p:txBody>
          <a:bodyPr>
            <a:normAutofit lnSpcReduction="10000"/>
          </a:bodyPr>
          <a:lstStyle/>
          <a:p>
            <a:pPr marL="0" indent="0">
              <a:buNone/>
            </a:pPr>
            <a:r>
              <a:rPr lang="en-US" dirty="0"/>
              <a:t>AI is the simulation of human intelligence in machines, enabling them to learn, reason, and make decisions.</a:t>
            </a:r>
          </a:p>
          <a:p>
            <a:pPr marL="0" indent="0">
              <a:buNone/>
            </a:pPr>
            <a:endParaRPr lang="en-US" dirty="0"/>
          </a:p>
          <a:p>
            <a:pPr marL="0" indent="0">
              <a:buNone/>
            </a:pPr>
            <a:r>
              <a:rPr lang="en-US" dirty="0"/>
              <a:t>Key Capabilities</a:t>
            </a:r>
          </a:p>
          <a:p>
            <a:r>
              <a:rPr lang="en-US" dirty="0" err="1"/>
              <a:t>Maching</a:t>
            </a:r>
            <a:r>
              <a:rPr lang="en-US" dirty="0"/>
              <a:t> Learning</a:t>
            </a:r>
          </a:p>
          <a:p>
            <a:r>
              <a:rPr lang="en-US" dirty="0"/>
              <a:t>Natural Language Processing</a:t>
            </a:r>
          </a:p>
          <a:p>
            <a:r>
              <a:rPr lang="en-US" dirty="0"/>
              <a:t>Computer Vision</a:t>
            </a:r>
          </a:p>
          <a:p>
            <a:r>
              <a:rPr lang="en-US" dirty="0"/>
              <a:t>Robotics</a:t>
            </a:r>
          </a:p>
        </p:txBody>
      </p:sp>
    </p:spTree>
    <p:extLst>
      <p:ext uri="{BB962C8B-B14F-4D97-AF65-F5344CB8AC3E}">
        <p14:creationId xmlns:p14="http://schemas.microsoft.com/office/powerpoint/2010/main" val="1427885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2346F-A639-4FD8-BEC4-E04E45083740}"/>
              </a:ext>
            </a:extLst>
          </p:cNvPr>
          <p:cNvSpPr>
            <a:spLocks noGrp="1"/>
          </p:cNvSpPr>
          <p:nvPr>
            <p:ph type="title"/>
          </p:nvPr>
        </p:nvSpPr>
        <p:spPr/>
        <p:txBody>
          <a:bodyPr/>
          <a:lstStyle/>
          <a:p>
            <a:r>
              <a:rPr lang="en-US" dirty="0"/>
              <a:t>AI Categories</a:t>
            </a:r>
          </a:p>
        </p:txBody>
      </p:sp>
      <p:sp>
        <p:nvSpPr>
          <p:cNvPr id="5" name="Text Placeholder 4">
            <a:extLst>
              <a:ext uri="{FF2B5EF4-FFF2-40B4-BE49-F238E27FC236}">
                <a16:creationId xmlns:a16="http://schemas.microsoft.com/office/drawing/2014/main" id="{87AD69AE-4ECD-446B-9697-F49638782169}"/>
              </a:ext>
            </a:extLst>
          </p:cNvPr>
          <p:cNvSpPr>
            <a:spLocks noGrp="1"/>
          </p:cNvSpPr>
          <p:nvPr>
            <p:ph type="body" idx="1"/>
          </p:nvPr>
        </p:nvSpPr>
        <p:spPr>
          <a:xfrm>
            <a:off x="269772" y="1834166"/>
            <a:ext cx="4472327" cy="693135"/>
          </a:xfrm>
        </p:spPr>
        <p:txBody>
          <a:bodyPr/>
          <a:lstStyle/>
          <a:p>
            <a:r>
              <a:rPr lang="en-US" dirty="0"/>
              <a:t>Generative AI</a:t>
            </a:r>
          </a:p>
        </p:txBody>
      </p:sp>
      <p:sp>
        <p:nvSpPr>
          <p:cNvPr id="3" name="Content Placeholder 2">
            <a:extLst>
              <a:ext uri="{FF2B5EF4-FFF2-40B4-BE49-F238E27FC236}">
                <a16:creationId xmlns:a16="http://schemas.microsoft.com/office/drawing/2014/main" id="{702695E4-AA33-4782-8CA8-93B80A023CD9}"/>
              </a:ext>
            </a:extLst>
          </p:cNvPr>
          <p:cNvSpPr>
            <a:spLocks noGrp="1"/>
          </p:cNvSpPr>
          <p:nvPr>
            <p:ph sz="half" idx="2"/>
          </p:nvPr>
        </p:nvSpPr>
        <p:spPr>
          <a:xfrm>
            <a:off x="680319" y="2556731"/>
            <a:ext cx="5339565" cy="3406936"/>
          </a:xfrm>
        </p:spPr>
        <p:txBody>
          <a:bodyPr>
            <a:normAutofit/>
          </a:bodyPr>
          <a:lstStyle/>
          <a:p>
            <a:r>
              <a:rPr lang="en-US" dirty="0"/>
              <a:t>Creates new content</a:t>
            </a:r>
          </a:p>
          <a:p>
            <a:r>
              <a:rPr lang="en-US" dirty="0"/>
              <a:t>  (text, images, music, code, etc.)</a:t>
            </a:r>
          </a:p>
          <a:p>
            <a:r>
              <a:rPr lang="en-US" dirty="0" err="1"/>
              <a:t>ChatGPT</a:t>
            </a:r>
            <a:endParaRPr lang="en-US" dirty="0"/>
          </a:p>
          <a:p>
            <a:r>
              <a:rPr lang="en-US" dirty="0" err="1"/>
              <a:t>MidJourney</a:t>
            </a:r>
            <a:endParaRPr lang="en-US" dirty="0"/>
          </a:p>
          <a:p>
            <a:r>
              <a:rPr lang="en-US" dirty="0"/>
              <a:t>Adobe Photoshop</a:t>
            </a:r>
          </a:p>
        </p:txBody>
      </p:sp>
      <p:sp>
        <p:nvSpPr>
          <p:cNvPr id="9" name="Text Placeholder 8">
            <a:extLst>
              <a:ext uri="{FF2B5EF4-FFF2-40B4-BE49-F238E27FC236}">
                <a16:creationId xmlns:a16="http://schemas.microsoft.com/office/drawing/2014/main" id="{FD59B26E-844C-4107-BBEE-E8CDDB2E2CB7}"/>
              </a:ext>
            </a:extLst>
          </p:cNvPr>
          <p:cNvSpPr>
            <a:spLocks noGrp="1"/>
          </p:cNvSpPr>
          <p:nvPr>
            <p:ph type="body" sz="quarter" idx="3"/>
          </p:nvPr>
        </p:nvSpPr>
        <p:spPr>
          <a:xfrm>
            <a:off x="6230701" y="1753751"/>
            <a:ext cx="4474028" cy="692076"/>
          </a:xfrm>
        </p:spPr>
        <p:txBody>
          <a:bodyPr/>
          <a:lstStyle/>
          <a:p>
            <a:r>
              <a:rPr lang="en-US" dirty="0"/>
              <a:t>Predictive AI</a:t>
            </a:r>
          </a:p>
        </p:txBody>
      </p:sp>
      <p:sp>
        <p:nvSpPr>
          <p:cNvPr id="10" name="Content Placeholder 9">
            <a:extLst>
              <a:ext uri="{FF2B5EF4-FFF2-40B4-BE49-F238E27FC236}">
                <a16:creationId xmlns:a16="http://schemas.microsoft.com/office/drawing/2014/main" id="{4E0A6492-73C8-41A3-B1F5-5B435BC4D3C1}"/>
              </a:ext>
            </a:extLst>
          </p:cNvPr>
          <p:cNvSpPr>
            <a:spLocks noGrp="1"/>
          </p:cNvSpPr>
          <p:nvPr>
            <p:ph sz="quarter" idx="4"/>
          </p:nvPr>
        </p:nvSpPr>
        <p:spPr>
          <a:xfrm>
            <a:off x="6478555" y="2527301"/>
            <a:ext cx="5583214" cy="3504100"/>
          </a:xfrm>
        </p:spPr>
        <p:txBody>
          <a:bodyPr>
            <a:normAutofit/>
          </a:bodyPr>
          <a:lstStyle/>
          <a:p>
            <a:r>
              <a:rPr lang="en-US" dirty="0"/>
              <a:t>Makes future predictions.</a:t>
            </a:r>
          </a:p>
          <a:p>
            <a:pPr lvl="1">
              <a:buFont typeface="Wingdings" panose="05000000000000000000" pitchFamily="2" charset="2"/>
              <a:buChar char="ü"/>
            </a:pPr>
            <a:r>
              <a:rPr lang="en-US" dirty="0"/>
              <a:t>Medical diagnosis</a:t>
            </a:r>
          </a:p>
          <a:p>
            <a:pPr lvl="1">
              <a:buFont typeface="Wingdings" panose="05000000000000000000" pitchFamily="2" charset="2"/>
              <a:buChar char="ü"/>
            </a:pPr>
            <a:r>
              <a:rPr lang="en-US" dirty="0"/>
              <a:t>Planning routes (UPS saves $350 million per year)</a:t>
            </a:r>
          </a:p>
          <a:p>
            <a:pPr marL="0" indent="0">
              <a:buNone/>
            </a:pPr>
            <a:endParaRPr lang="en-US" dirty="0"/>
          </a:p>
          <a:p>
            <a:pPr marL="0" indent="0">
              <a:buNone/>
            </a:pPr>
            <a:endParaRPr lang="en-US" sz="1700" dirty="0"/>
          </a:p>
        </p:txBody>
      </p:sp>
    </p:spTree>
    <p:extLst>
      <p:ext uri="{BB962C8B-B14F-4D97-AF65-F5344CB8AC3E}">
        <p14:creationId xmlns:p14="http://schemas.microsoft.com/office/powerpoint/2010/main" val="39164874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2346F-A639-4FD8-BEC4-E04E45083740}"/>
              </a:ext>
            </a:extLst>
          </p:cNvPr>
          <p:cNvSpPr>
            <a:spLocks noGrp="1"/>
          </p:cNvSpPr>
          <p:nvPr>
            <p:ph type="title"/>
          </p:nvPr>
        </p:nvSpPr>
        <p:spPr/>
        <p:txBody>
          <a:bodyPr>
            <a:normAutofit fontScale="90000"/>
          </a:bodyPr>
          <a:lstStyle/>
          <a:p>
            <a:r>
              <a:rPr lang="en-US" dirty="0"/>
              <a:t>How Does Generative AI work?  </a:t>
            </a:r>
            <a:br>
              <a:rPr lang="en-US" dirty="0"/>
            </a:br>
            <a:r>
              <a:rPr lang="en-US" sz="3100" dirty="0"/>
              <a:t>Example: Write 2 sentences on - “Unicorn Coloring Pages”</a:t>
            </a:r>
          </a:p>
        </p:txBody>
      </p:sp>
      <p:sp>
        <p:nvSpPr>
          <p:cNvPr id="6" name="Text Placeholder 5">
            <a:extLst>
              <a:ext uri="{FF2B5EF4-FFF2-40B4-BE49-F238E27FC236}">
                <a16:creationId xmlns:a16="http://schemas.microsoft.com/office/drawing/2014/main" id="{80DC0370-1E98-487A-80AD-1DD5013D5021}"/>
              </a:ext>
            </a:extLst>
          </p:cNvPr>
          <p:cNvSpPr>
            <a:spLocks noGrp="1"/>
          </p:cNvSpPr>
          <p:nvPr>
            <p:ph type="body" sz="half" idx="15"/>
          </p:nvPr>
        </p:nvSpPr>
        <p:spPr>
          <a:xfrm>
            <a:off x="680322" y="2149311"/>
            <a:ext cx="3049702" cy="3786875"/>
          </a:xfrm>
        </p:spPr>
        <p:txBody>
          <a:bodyPr>
            <a:normAutofit/>
          </a:bodyPr>
          <a:lstStyle/>
          <a:p>
            <a:pPr marL="0" marR="0">
              <a:spcBef>
                <a:spcPts val="0"/>
              </a:spcBef>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Creatures</a:t>
            </a:r>
          </a:p>
          <a:p>
            <a:pPr marL="0" marR="0">
              <a:spcBef>
                <a:spcPts val="0"/>
              </a:spcBef>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Magical</a:t>
            </a:r>
          </a:p>
          <a:p>
            <a:pPr marL="0" marR="0">
              <a:spcBef>
                <a:spcPts val="0"/>
              </a:spcBef>
              <a:spcAft>
                <a:spcPts val="0"/>
              </a:spcAft>
            </a:pPr>
            <a:r>
              <a:rPr lang="en-US" sz="3200" dirty="0">
                <a:latin typeface="Times New Roman" panose="02020603050405020304" pitchFamily="18" charset="0"/>
                <a:ea typeface="Calibri" panose="020F0502020204030204" pitchFamily="34" charset="0"/>
                <a:cs typeface="Times New Roman" panose="02020603050405020304" pitchFamily="18" charset="0"/>
              </a:rPr>
              <a:t>Mythical</a:t>
            </a:r>
          </a:p>
          <a:p>
            <a:pPr marL="0" marR="0">
              <a:spcBef>
                <a:spcPts val="0"/>
              </a:spcBef>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Unicorns</a:t>
            </a:r>
          </a:p>
          <a:p>
            <a:pPr marL="0" marR="0">
              <a:spcBef>
                <a:spcPts val="0"/>
              </a:spcBef>
              <a:spcAft>
                <a:spcPts val="0"/>
              </a:spcAft>
            </a:pPr>
            <a:r>
              <a:rPr lang="en-US" sz="3200" dirty="0">
                <a:latin typeface="Times New Roman" panose="02020603050405020304" pitchFamily="18" charset="0"/>
                <a:ea typeface="Calibri" panose="020F0502020204030204" pitchFamily="34" charset="0"/>
                <a:cs typeface="Times New Roman" panose="02020603050405020304" pitchFamily="18" charset="0"/>
              </a:rPr>
              <a:t>Rainbow</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spcBef>
                <a:spcPts val="0"/>
              </a:spcBef>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Stars</a:t>
            </a:r>
          </a:p>
          <a:p>
            <a:endParaRPr lang="en-US" dirty="0"/>
          </a:p>
        </p:txBody>
      </p:sp>
      <p:sp>
        <p:nvSpPr>
          <p:cNvPr id="7" name="Text Placeholder 6">
            <a:extLst>
              <a:ext uri="{FF2B5EF4-FFF2-40B4-BE49-F238E27FC236}">
                <a16:creationId xmlns:a16="http://schemas.microsoft.com/office/drawing/2014/main" id="{8E9CBB04-F00F-4B63-B2A0-6F9681A42A6C}"/>
              </a:ext>
            </a:extLst>
          </p:cNvPr>
          <p:cNvSpPr>
            <a:spLocks noGrp="1"/>
          </p:cNvSpPr>
          <p:nvPr>
            <p:ph type="body" sz="half" idx="16"/>
          </p:nvPr>
        </p:nvSpPr>
        <p:spPr>
          <a:xfrm>
            <a:off x="3945470" y="2149311"/>
            <a:ext cx="3063240" cy="3786875"/>
          </a:xfrm>
        </p:spPr>
        <p:txBody>
          <a:bodyPr>
            <a:normAutofit/>
          </a:bodyPr>
          <a:lstStyle/>
          <a:p>
            <a:pPr marL="0" marR="0">
              <a:spcBef>
                <a:spcPts val="0"/>
              </a:spcBef>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Adults</a:t>
            </a:r>
          </a:p>
          <a:p>
            <a:pPr marL="0" marR="0">
              <a:spcBef>
                <a:spcPts val="0"/>
              </a:spcBef>
              <a:spcAft>
                <a:spcPts val="0"/>
              </a:spcAft>
            </a:pPr>
            <a:r>
              <a:rPr lang="en-US" sz="3200" dirty="0">
                <a:latin typeface="Times New Roman" panose="02020603050405020304" pitchFamily="18" charset="0"/>
                <a:ea typeface="Calibri" panose="020F0502020204030204" pitchFamily="34" charset="0"/>
                <a:cs typeface="Times New Roman" panose="02020603050405020304" pitchFamily="18" charset="0"/>
              </a:rPr>
              <a:t>Classroom</a:t>
            </a:r>
          </a:p>
          <a:p>
            <a:pPr marL="0" marR="0">
              <a:spcBef>
                <a:spcPts val="0"/>
              </a:spcBef>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Coloring sheet</a:t>
            </a:r>
          </a:p>
          <a:p>
            <a:pPr marL="0" marR="0">
              <a:spcBef>
                <a:spcPts val="0"/>
              </a:spcBef>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Craft activity</a:t>
            </a:r>
            <a:endParaRPr lang="en-US" sz="3200" dirty="0">
              <a:effectLst/>
              <a:latin typeface="Consolas" panose="020B0609020204030204" pitchFamily="49" charset="0"/>
              <a:ea typeface="Calibri" panose="020F0502020204030204" pitchFamily="34" charset="0"/>
              <a:cs typeface="Times New Roman" panose="02020603050405020304" pitchFamily="18" charset="0"/>
            </a:endParaRPr>
          </a:p>
          <a:p>
            <a:pPr marL="0" marR="0">
              <a:spcBef>
                <a:spcPts val="0"/>
              </a:spcBef>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Creative</a:t>
            </a:r>
            <a:endParaRPr lang="en-US" sz="3200" dirty="0">
              <a:effectLst/>
              <a:latin typeface="Consolas" panose="020B0609020204030204" pitchFamily="49" charset="0"/>
              <a:ea typeface="Calibri" panose="020F0502020204030204" pitchFamily="34" charset="0"/>
              <a:cs typeface="Times New Roman" panose="02020603050405020304" pitchFamily="18" charset="0"/>
            </a:endParaRPr>
          </a:p>
          <a:p>
            <a:pPr marL="0" marR="0">
              <a:spcBef>
                <a:spcPts val="0"/>
              </a:spcBef>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Enjoy</a:t>
            </a:r>
            <a:endParaRPr lang="en-US" sz="3200" dirty="0">
              <a:effectLst/>
              <a:latin typeface="Consolas" panose="020B0609020204030204" pitchFamily="49" charset="0"/>
              <a:ea typeface="Calibri" panose="020F0502020204030204" pitchFamily="34" charset="0"/>
              <a:cs typeface="Times New Roman" panose="02020603050405020304" pitchFamily="18" charset="0"/>
            </a:endParaRPr>
          </a:p>
          <a:p>
            <a:pPr marL="0" marR="0">
              <a:spcBef>
                <a:spcPts val="0"/>
              </a:spcBef>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Free</a:t>
            </a:r>
            <a:endParaRPr lang="en-US" sz="3200" dirty="0">
              <a:effectLst/>
              <a:latin typeface="Consolas" panose="020B0609020204030204" pitchFamily="49" charset="0"/>
              <a:ea typeface="Calibri" panose="020F0502020204030204" pitchFamily="34" charset="0"/>
              <a:cs typeface="Times New Roman" panose="02020603050405020304" pitchFamily="18" charset="0"/>
            </a:endParaRPr>
          </a:p>
        </p:txBody>
      </p:sp>
      <p:sp>
        <p:nvSpPr>
          <p:cNvPr id="8" name="Text Placeholder 7">
            <a:extLst>
              <a:ext uri="{FF2B5EF4-FFF2-40B4-BE49-F238E27FC236}">
                <a16:creationId xmlns:a16="http://schemas.microsoft.com/office/drawing/2014/main" id="{15E516A4-A433-48FD-9A9B-DA3B4C1360D4}"/>
              </a:ext>
            </a:extLst>
          </p:cNvPr>
          <p:cNvSpPr>
            <a:spLocks noGrp="1"/>
          </p:cNvSpPr>
          <p:nvPr>
            <p:ph type="body" sz="half" idx="17"/>
          </p:nvPr>
        </p:nvSpPr>
        <p:spPr>
          <a:xfrm>
            <a:off x="7224156" y="2149311"/>
            <a:ext cx="3070025" cy="3786875"/>
          </a:xfrm>
        </p:spPr>
        <p:txBody>
          <a:bodyPr>
            <a:normAutofit/>
          </a:bodyPr>
          <a:lstStyle/>
          <a:p>
            <a:pPr marL="0" marR="0">
              <a:spcBef>
                <a:spcPts val="0"/>
              </a:spcBef>
              <a:spcAft>
                <a:spcPts val="0"/>
              </a:spcAft>
            </a:pPr>
            <a:r>
              <a:rPr lang="en-US" sz="3200" dirty="0">
                <a:latin typeface="Times New Roman" panose="02020603050405020304" pitchFamily="18" charset="0"/>
                <a:ea typeface="Calibri" panose="020F0502020204030204" pitchFamily="34" charset="0"/>
                <a:cs typeface="Times New Roman" panose="02020603050405020304" pitchFamily="18" charset="0"/>
              </a:rPr>
              <a:t>Fun</a:t>
            </a:r>
          </a:p>
          <a:p>
            <a:pPr marL="0" marR="0">
              <a:spcBef>
                <a:spcPts val="0"/>
              </a:spcBef>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Home</a:t>
            </a:r>
            <a:endParaRPr lang="en-US" sz="3200" dirty="0">
              <a:effectLst/>
              <a:latin typeface="Consolas" panose="020B0609020204030204" pitchFamily="49" charset="0"/>
              <a:ea typeface="Calibri" panose="020F0502020204030204" pitchFamily="34" charset="0"/>
              <a:cs typeface="Times New Roman" panose="02020603050405020304" pitchFamily="18" charset="0"/>
            </a:endParaRPr>
          </a:p>
          <a:p>
            <a:pPr marL="0" marR="0">
              <a:spcBef>
                <a:spcPts val="0"/>
              </a:spcBef>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Kids</a:t>
            </a:r>
            <a:endParaRPr lang="en-US" sz="3200" dirty="0">
              <a:effectLst/>
              <a:latin typeface="Consolas" panose="020B0609020204030204" pitchFamily="49" charset="0"/>
              <a:ea typeface="Calibri" panose="020F0502020204030204" pitchFamily="34" charset="0"/>
              <a:cs typeface="Times New Roman" panose="02020603050405020304" pitchFamily="18" charset="0"/>
            </a:endParaRPr>
          </a:p>
          <a:p>
            <a:pPr marL="0" marR="0">
              <a:spcBef>
                <a:spcPts val="0"/>
              </a:spcBef>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PDF</a:t>
            </a:r>
            <a:endParaRPr lang="en-US" sz="3200" dirty="0">
              <a:effectLst/>
              <a:latin typeface="Consolas" panose="020B0609020204030204" pitchFamily="49" charset="0"/>
              <a:ea typeface="Calibri" panose="020F0502020204030204" pitchFamily="34" charset="0"/>
              <a:cs typeface="Times New Roman" panose="02020603050405020304" pitchFamily="18" charset="0"/>
            </a:endParaRPr>
          </a:p>
          <a:p>
            <a:pPr marL="0" marR="0">
              <a:spcBef>
                <a:spcPts val="0"/>
              </a:spcBef>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Printable</a:t>
            </a:r>
            <a:endParaRPr lang="en-US" sz="3200" dirty="0">
              <a:effectLst/>
              <a:latin typeface="Consolas" panose="020B0609020204030204" pitchFamily="49" charset="0"/>
              <a:ea typeface="Calibri" panose="020F0502020204030204" pitchFamily="34" charset="0"/>
              <a:cs typeface="Times New Roman" panose="02020603050405020304" pitchFamily="18" charset="0"/>
            </a:endParaRPr>
          </a:p>
          <a:p>
            <a:pPr marL="0" marR="0">
              <a:spcBef>
                <a:spcPts val="0"/>
              </a:spcBef>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Rainbow</a:t>
            </a:r>
            <a:endParaRPr lang="en-US" sz="3200" dirty="0">
              <a:effectLst/>
              <a:latin typeface="Consolas" panose="020B0609020204030204" pitchFamily="49" charset="0"/>
              <a:ea typeface="Calibri" panose="020F0502020204030204" pitchFamily="34" charset="0"/>
              <a:cs typeface="Times New Roman" panose="02020603050405020304" pitchFamily="18" charset="0"/>
            </a:endParaRPr>
          </a:p>
          <a:p>
            <a:pPr marL="0" marR="0">
              <a:spcBef>
                <a:spcPts val="0"/>
              </a:spcBef>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Relaxing Art</a:t>
            </a:r>
            <a:endParaRPr lang="en-US" sz="3200" dirty="0">
              <a:effectLst/>
              <a:latin typeface="Consolas" panose="020B0609020204030204" pitchFamily="49" charset="0"/>
              <a:ea typeface="Calibri" panose="020F0502020204030204" pitchFamily="34" charset="0"/>
              <a:cs typeface="Times New Roman" panose="02020603050405020304" pitchFamily="18" charset="0"/>
            </a:endParaRPr>
          </a:p>
          <a:p>
            <a:endParaRPr lang="en-US" sz="3200" dirty="0"/>
          </a:p>
        </p:txBody>
      </p:sp>
    </p:spTree>
    <p:extLst>
      <p:ext uri="{BB962C8B-B14F-4D97-AF65-F5344CB8AC3E}">
        <p14:creationId xmlns:p14="http://schemas.microsoft.com/office/powerpoint/2010/main" val="14016634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809718-71EA-4F93-A651-D667CE3AA8FC}"/>
              </a:ext>
            </a:extLst>
          </p:cNvPr>
          <p:cNvSpPr>
            <a:spLocks noGrp="1"/>
          </p:cNvSpPr>
          <p:nvPr>
            <p:ph type="title"/>
          </p:nvPr>
        </p:nvSpPr>
        <p:spPr>
          <a:xfrm>
            <a:off x="534252" y="702752"/>
            <a:ext cx="9905998" cy="747560"/>
          </a:xfrm>
        </p:spPr>
        <p:txBody>
          <a:bodyPr>
            <a:normAutofit fontScale="90000"/>
          </a:bodyPr>
          <a:lstStyle/>
          <a:p>
            <a:r>
              <a:rPr lang="en-US" dirty="0"/>
              <a:t>Which of the Following Are Made Possible By AI?</a:t>
            </a:r>
          </a:p>
        </p:txBody>
      </p:sp>
      <p:sp>
        <p:nvSpPr>
          <p:cNvPr id="3" name="Content Placeholder 2">
            <a:extLst>
              <a:ext uri="{FF2B5EF4-FFF2-40B4-BE49-F238E27FC236}">
                <a16:creationId xmlns:a16="http://schemas.microsoft.com/office/drawing/2014/main" id="{695B0412-1B4C-4B08-855A-1FB7BEC83A5C}"/>
              </a:ext>
            </a:extLst>
          </p:cNvPr>
          <p:cNvSpPr>
            <a:spLocks noGrp="1"/>
          </p:cNvSpPr>
          <p:nvPr>
            <p:ph idx="1"/>
          </p:nvPr>
        </p:nvSpPr>
        <p:spPr>
          <a:xfrm>
            <a:off x="420786" y="2031101"/>
            <a:ext cx="10691351" cy="4387116"/>
          </a:xfrm>
        </p:spPr>
        <p:txBody>
          <a:bodyPr>
            <a:normAutofit/>
          </a:bodyPr>
          <a:lstStyle/>
          <a:p>
            <a:r>
              <a:rPr lang="en-US" sz="2800" dirty="0"/>
              <a:t>Ability to rename 100’s of files?</a:t>
            </a:r>
          </a:p>
          <a:p>
            <a:r>
              <a:rPr lang="en-US" sz="2800" dirty="0"/>
              <a:t>Ability to search and replace text on 100’s of files?</a:t>
            </a:r>
          </a:p>
          <a:p>
            <a:r>
              <a:rPr lang="en-US" sz="2800" dirty="0"/>
              <a:t>Ability to resize 100’s of images?</a:t>
            </a:r>
          </a:p>
          <a:p>
            <a:r>
              <a:rPr lang="en-US" sz="2800" dirty="0"/>
              <a:t>Ability to convert the format of 100’s images? </a:t>
            </a:r>
          </a:p>
          <a:p>
            <a:r>
              <a:rPr lang="en-US" sz="2800" dirty="0"/>
              <a:t>    (JPG -&gt; PNG  -&gt; PDF)</a:t>
            </a:r>
          </a:p>
          <a:p>
            <a:r>
              <a:rPr lang="en-US" sz="2800" dirty="0"/>
              <a:t>Ability to create a word search puzzle?</a:t>
            </a:r>
          </a:p>
          <a:p>
            <a:r>
              <a:rPr lang="en-US" sz="2800" dirty="0"/>
              <a:t>Ability to “Tween” images?</a:t>
            </a:r>
          </a:p>
          <a:p>
            <a:r>
              <a:rPr lang="en-US" sz="2800" dirty="0"/>
              <a:t>Ability to play chess?</a:t>
            </a:r>
          </a:p>
        </p:txBody>
      </p:sp>
      <p:sp>
        <p:nvSpPr>
          <p:cNvPr id="4" name="TextBox 3">
            <a:extLst>
              <a:ext uri="{FF2B5EF4-FFF2-40B4-BE49-F238E27FC236}">
                <a16:creationId xmlns:a16="http://schemas.microsoft.com/office/drawing/2014/main" id="{AB08EF40-302F-4043-9818-C42FB6779337}"/>
              </a:ext>
            </a:extLst>
          </p:cNvPr>
          <p:cNvSpPr txBox="1"/>
          <p:nvPr/>
        </p:nvSpPr>
        <p:spPr>
          <a:xfrm>
            <a:off x="5965131" y="1985770"/>
            <a:ext cx="1576912" cy="492443"/>
          </a:xfrm>
          <a:prstGeom prst="rect">
            <a:avLst/>
          </a:prstGeom>
          <a:solidFill>
            <a:schemeClr val="accent1"/>
          </a:solidFill>
          <a:ln w="25400">
            <a:solidFill>
              <a:schemeClr val="bg1"/>
            </a:solidFill>
          </a:ln>
        </p:spPr>
        <p:txBody>
          <a:bodyPr wrap="square" tIns="0" bIns="0" rtlCol="0">
            <a:spAutoFit/>
          </a:bodyPr>
          <a:lstStyle/>
          <a:p>
            <a:r>
              <a:rPr lang="en-US" sz="3200" dirty="0"/>
              <a:t>1960’s</a:t>
            </a:r>
          </a:p>
        </p:txBody>
      </p:sp>
      <p:sp>
        <p:nvSpPr>
          <p:cNvPr id="11" name="TextBox 10">
            <a:extLst>
              <a:ext uri="{FF2B5EF4-FFF2-40B4-BE49-F238E27FC236}">
                <a16:creationId xmlns:a16="http://schemas.microsoft.com/office/drawing/2014/main" id="{C34BB61F-CFA2-4010-BF07-7593FE3F79B7}"/>
              </a:ext>
            </a:extLst>
          </p:cNvPr>
          <p:cNvSpPr txBox="1"/>
          <p:nvPr/>
        </p:nvSpPr>
        <p:spPr>
          <a:xfrm>
            <a:off x="8959205" y="2508617"/>
            <a:ext cx="1576912" cy="492443"/>
          </a:xfrm>
          <a:prstGeom prst="rect">
            <a:avLst/>
          </a:prstGeom>
          <a:solidFill>
            <a:schemeClr val="accent1"/>
          </a:solidFill>
          <a:ln w="25400">
            <a:solidFill>
              <a:schemeClr val="bg1"/>
            </a:solidFill>
          </a:ln>
        </p:spPr>
        <p:txBody>
          <a:bodyPr wrap="square" tIns="0" bIns="0" rtlCol="0">
            <a:spAutoFit/>
          </a:bodyPr>
          <a:lstStyle/>
          <a:p>
            <a:r>
              <a:rPr lang="en-US" sz="3200" dirty="0"/>
              <a:t>1960’s</a:t>
            </a:r>
          </a:p>
        </p:txBody>
      </p:sp>
      <p:sp>
        <p:nvSpPr>
          <p:cNvPr id="12" name="TextBox 11">
            <a:extLst>
              <a:ext uri="{FF2B5EF4-FFF2-40B4-BE49-F238E27FC236}">
                <a16:creationId xmlns:a16="http://schemas.microsoft.com/office/drawing/2014/main" id="{6B26082E-C719-4823-B11B-E8F8C08FAEF5}"/>
              </a:ext>
            </a:extLst>
          </p:cNvPr>
          <p:cNvSpPr txBox="1"/>
          <p:nvPr/>
        </p:nvSpPr>
        <p:spPr>
          <a:xfrm>
            <a:off x="6096000" y="3013671"/>
            <a:ext cx="1576912" cy="492443"/>
          </a:xfrm>
          <a:prstGeom prst="rect">
            <a:avLst/>
          </a:prstGeom>
          <a:solidFill>
            <a:schemeClr val="accent1"/>
          </a:solidFill>
          <a:ln w="25400">
            <a:solidFill>
              <a:schemeClr val="bg1"/>
            </a:solidFill>
          </a:ln>
        </p:spPr>
        <p:txBody>
          <a:bodyPr wrap="square" tIns="0" bIns="0" rtlCol="0">
            <a:spAutoFit/>
          </a:bodyPr>
          <a:lstStyle/>
          <a:p>
            <a:r>
              <a:rPr lang="en-US" sz="3200" dirty="0"/>
              <a:t>1990’s</a:t>
            </a:r>
          </a:p>
        </p:txBody>
      </p:sp>
      <p:sp>
        <p:nvSpPr>
          <p:cNvPr id="13" name="TextBox 12">
            <a:extLst>
              <a:ext uri="{FF2B5EF4-FFF2-40B4-BE49-F238E27FC236}">
                <a16:creationId xmlns:a16="http://schemas.microsoft.com/office/drawing/2014/main" id="{1D19D01D-ED84-472C-89B7-FE2E0805CA5E}"/>
              </a:ext>
            </a:extLst>
          </p:cNvPr>
          <p:cNvSpPr txBox="1"/>
          <p:nvPr/>
        </p:nvSpPr>
        <p:spPr>
          <a:xfrm>
            <a:off x="8237064" y="3506888"/>
            <a:ext cx="1576912" cy="492443"/>
          </a:xfrm>
          <a:prstGeom prst="rect">
            <a:avLst/>
          </a:prstGeom>
          <a:solidFill>
            <a:schemeClr val="accent1"/>
          </a:solidFill>
          <a:ln w="25400">
            <a:solidFill>
              <a:schemeClr val="bg1"/>
            </a:solidFill>
          </a:ln>
        </p:spPr>
        <p:txBody>
          <a:bodyPr wrap="square" tIns="0" bIns="0" rtlCol="0">
            <a:spAutoFit/>
          </a:bodyPr>
          <a:lstStyle/>
          <a:p>
            <a:r>
              <a:rPr lang="en-US" sz="3200" dirty="0"/>
              <a:t>1990’s</a:t>
            </a:r>
          </a:p>
        </p:txBody>
      </p:sp>
      <p:sp>
        <p:nvSpPr>
          <p:cNvPr id="14" name="TextBox 13">
            <a:extLst>
              <a:ext uri="{FF2B5EF4-FFF2-40B4-BE49-F238E27FC236}">
                <a16:creationId xmlns:a16="http://schemas.microsoft.com/office/drawing/2014/main" id="{FD3BF51D-4CE0-4D5E-9073-7512BC496FF3}"/>
              </a:ext>
            </a:extLst>
          </p:cNvPr>
          <p:cNvSpPr txBox="1"/>
          <p:nvPr/>
        </p:nvSpPr>
        <p:spPr>
          <a:xfrm>
            <a:off x="7116338" y="4539056"/>
            <a:ext cx="1576912" cy="492443"/>
          </a:xfrm>
          <a:prstGeom prst="rect">
            <a:avLst/>
          </a:prstGeom>
          <a:solidFill>
            <a:schemeClr val="accent1"/>
          </a:solidFill>
          <a:ln w="25400">
            <a:solidFill>
              <a:schemeClr val="bg1"/>
            </a:solidFill>
          </a:ln>
        </p:spPr>
        <p:txBody>
          <a:bodyPr wrap="square" tIns="0" bIns="0" rtlCol="0">
            <a:spAutoFit/>
          </a:bodyPr>
          <a:lstStyle/>
          <a:p>
            <a:r>
              <a:rPr lang="en-US" sz="3200" dirty="0"/>
              <a:t>1980’s</a:t>
            </a:r>
          </a:p>
        </p:txBody>
      </p:sp>
      <p:sp>
        <p:nvSpPr>
          <p:cNvPr id="15" name="TextBox 14">
            <a:extLst>
              <a:ext uri="{FF2B5EF4-FFF2-40B4-BE49-F238E27FC236}">
                <a16:creationId xmlns:a16="http://schemas.microsoft.com/office/drawing/2014/main" id="{7FEE00FA-9428-4228-B31D-161D640A93DD}"/>
              </a:ext>
            </a:extLst>
          </p:cNvPr>
          <p:cNvSpPr txBox="1"/>
          <p:nvPr/>
        </p:nvSpPr>
        <p:spPr>
          <a:xfrm>
            <a:off x="5307544" y="5081309"/>
            <a:ext cx="1576912" cy="492443"/>
          </a:xfrm>
          <a:prstGeom prst="rect">
            <a:avLst/>
          </a:prstGeom>
          <a:solidFill>
            <a:schemeClr val="accent1"/>
          </a:solidFill>
          <a:ln w="25400">
            <a:solidFill>
              <a:schemeClr val="bg1"/>
            </a:solidFill>
          </a:ln>
        </p:spPr>
        <p:txBody>
          <a:bodyPr wrap="square" tIns="0" bIns="0" rtlCol="0">
            <a:spAutoFit/>
          </a:bodyPr>
          <a:lstStyle/>
          <a:p>
            <a:r>
              <a:rPr lang="en-US" sz="3200" dirty="0"/>
              <a:t>1990</a:t>
            </a:r>
          </a:p>
        </p:txBody>
      </p:sp>
      <p:sp>
        <p:nvSpPr>
          <p:cNvPr id="16" name="TextBox 15">
            <a:extLst>
              <a:ext uri="{FF2B5EF4-FFF2-40B4-BE49-F238E27FC236}">
                <a16:creationId xmlns:a16="http://schemas.microsoft.com/office/drawing/2014/main" id="{7F04A6A0-A527-415F-A5FE-C6DF29934501}"/>
              </a:ext>
            </a:extLst>
          </p:cNvPr>
          <p:cNvSpPr txBox="1"/>
          <p:nvPr/>
        </p:nvSpPr>
        <p:spPr>
          <a:xfrm>
            <a:off x="4388219" y="5619083"/>
            <a:ext cx="1576912" cy="492443"/>
          </a:xfrm>
          <a:prstGeom prst="rect">
            <a:avLst/>
          </a:prstGeom>
          <a:solidFill>
            <a:schemeClr val="accent1"/>
          </a:solidFill>
          <a:ln w="25400">
            <a:solidFill>
              <a:schemeClr val="bg1"/>
            </a:solidFill>
          </a:ln>
        </p:spPr>
        <p:txBody>
          <a:bodyPr wrap="square" tIns="0" bIns="0" rtlCol="0">
            <a:spAutoFit/>
          </a:bodyPr>
          <a:lstStyle/>
          <a:p>
            <a:r>
              <a:rPr lang="en-US" sz="3200" dirty="0"/>
              <a:t>1997</a:t>
            </a:r>
          </a:p>
        </p:txBody>
      </p:sp>
    </p:spTree>
    <p:extLst>
      <p:ext uri="{BB962C8B-B14F-4D97-AF65-F5344CB8AC3E}">
        <p14:creationId xmlns:p14="http://schemas.microsoft.com/office/powerpoint/2010/main" val="658743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additive="base">
                                        <p:cTn id="25" dur="500" fill="hold"/>
                                        <p:tgtEl>
                                          <p:spTgt spid="13"/>
                                        </p:tgtEl>
                                        <p:attrNameLst>
                                          <p:attrName>ppt_x</p:attrName>
                                        </p:attrNameLst>
                                      </p:cBhvr>
                                      <p:tavLst>
                                        <p:tav tm="0">
                                          <p:val>
                                            <p:strVal val="#ppt_x"/>
                                          </p:val>
                                        </p:tav>
                                        <p:tav tm="100000">
                                          <p:val>
                                            <p:strVal val="#ppt_x"/>
                                          </p:val>
                                        </p:tav>
                                      </p:tavLst>
                                    </p:anim>
                                    <p:anim calcmode="lin" valueType="num">
                                      <p:cBhvr additive="base">
                                        <p:cTn id="2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500" fill="hold"/>
                                        <p:tgtEl>
                                          <p:spTgt spid="14"/>
                                        </p:tgtEl>
                                        <p:attrNameLst>
                                          <p:attrName>ppt_x</p:attrName>
                                        </p:attrNameLst>
                                      </p:cBhvr>
                                      <p:tavLst>
                                        <p:tav tm="0">
                                          <p:val>
                                            <p:strVal val="#ppt_x"/>
                                          </p:val>
                                        </p:tav>
                                        <p:tav tm="100000">
                                          <p:val>
                                            <p:strVal val="#ppt_x"/>
                                          </p:val>
                                        </p:tav>
                                      </p:tavLst>
                                    </p:anim>
                                    <p:anim calcmode="lin" valueType="num">
                                      <p:cBhvr additive="base">
                                        <p:cTn id="3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 calcmode="lin" valueType="num">
                                      <p:cBhvr additive="base">
                                        <p:cTn id="37" dur="500" fill="hold"/>
                                        <p:tgtEl>
                                          <p:spTgt spid="15"/>
                                        </p:tgtEl>
                                        <p:attrNameLst>
                                          <p:attrName>ppt_x</p:attrName>
                                        </p:attrNameLst>
                                      </p:cBhvr>
                                      <p:tavLst>
                                        <p:tav tm="0">
                                          <p:val>
                                            <p:strVal val="#ppt_x"/>
                                          </p:val>
                                        </p:tav>
                                        <p:tav tm="100000">
                                          <p:val>
                                            <p:strVal val="#ppt_x"/>
                                          </p:val>
                                        </p:tav>
                                      </p:tavLst>
                                    </p:anim>
                                    <p:anim calcmode="lin" valueType="num">
                                      <p:cBhvr additive="base">
                                        <p:cTn id="3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6"/>
                                        </p:tgtEl>
                                        <p:attrNameLst>
                                          <p:attrName>style.visibility</p:attrName>
                                        </p:attrNameLst>
                                      </p:cBhvr>
                                      <p:to>
                                        <p:strVal val="visible"/>
                                      </p:to>
                                    </p:set>
                                    <p:anim calcmode="lin" valueType="num">
                                      <p:cBhvr additive="base">
                                        <p:cTn id="43" dur="500" fill="hold"/>
                                        <p:tgtEl>
                                          <p:spTgt spid="16"/>
                                        </p:tgtEl>
                                        <p:attrNameLst>
                                          <p:attrName>ppt_x</p:attrName>
                                        </p:attrNameLst>
                                      </p:cBhvr>
                                      <p:tavLst>
                                        <p:tav tm="0">
                                          <p:val>
                                            <p:strVal val="#ppt_x"/>
                                          </p:val>
                                        </p:tav>
                                        <p:tav tm="100000">
                                          <p:val>
                                            <p:strVal val="#ppt_x"/>
                                          </p:val>
                                        </p:tav>
                                      </p:tavLst>
                                    </p:anim>
                                    <p:anim calcmode="lin" valueType="num">
                                      <p:cBhvr additive="base">
                                        <p:cTn id="4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1" grpId="0" animBg="1"/>
      <p:bldP spid="12" grpId="0" animBg="1"/>
      <p:bldP spid="13" grpId="0" animBg="1"/>
      <p:bldP spid="14" grpId="0" animBg="1"/>
      <p:bldP spid="15" grpId="0" animBg="1"/>
      <p:bldP spid="1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062C1-3457-4C84-A503-D9B29D5AB20E}"/>
              </a:ext>
            </a:extLst>
          </p:cNvPr>
          <p:cNvSpPr>
            <a:spLocks noGrp="1"/>
          </p:cNvSpPr>
          <p:nvPr>
            <p:ph type="title"/>
          </p:nvPr>
        </p:nvSpPr>
        <p:spPr/>
        <p:txBody>
          <a:bodyPr/>
          <a:lstStyle/>
          <a:p>
            <a:r>
              <a:rPr lang="en-US" sz="3600" dirty="0"/>
              <a:t>Ability to rename 100’s of files?</a:t>
            </a:r>
            <a:endParaRPr lang="en-US" dirty="0"/>
          </a:p>
        </p:txBody>
      </p:sp>
      <p:sp>
        <p:nvSpPr>
          <p:cNvPr id="3" name="Content Placeholder 2">
            <a:extLst>
              <a:ext uri="{FF2B5EF4-FFF2-40B4-BE49-F238E27FC236}">
                <a16:creationId xmlns:a16="http://schemas.microsoft.com/office/drawing/2014/main" id="{505C66C0-2BBF-46C7-8325-F428ED384184}"/>
              </a:ext>
            </a:extLst>
          </p:cNvPr>
          <p:cNvSpPr>
            <a:spLocks noGrp="1"/>
          </p:cNvSpPr>
          <p:nvPr>
            <p:ph idx="1"/>
          </p:nvPr>
        </p:nvSpPr>
        <p:spPr>
          <a:xfrm>
            <a:off x="680321" y="2336873"/>
            <a:ext cx="10980636" cy="3599316"/>
          </a:xfrm>
        </p:spPr>
        <p:txBody>
          <a:bodyPr>
            <a:normAutofit/>
          </a:bodyPr>
          <a:lstStyle/>
          <a:p>
            <a:pPr marL="0" indent="0">
              <a:buNone/>
            </a:pPr>
            <a:r>
              <a:rPr lang="en-US" dirty="0"/>
              <a:t>get-</a:t>
            </a:r>
            <a:r>
              <a:rPr lang="en-US" dirty="0" err="1"/>
              <a:t>childitem</a:t>
            </a:r>
            <a:r>
              <a:rPr lang="en-US" dirty="0"/>
              <a:t> *.jpg | foreach { </a:t>
            </a:r>
          </a:p>
          <a:p>
            <a:pPr marL="0" indent="0">
              <a:buNone/>
            </a:pPr>
            <a:r>
              <a:rPr lang="en-US" dirty="0"/>
              <a:t>  rename-item $_ $_.</a:t>
            </a:r>
            <a:r>
              <a:rPr lang="en-US" dirty="0" err="1"/>
              <a:t>Name.Replace</a:t>
            </a:r>
            <a:r>
              <a:rPr lang="en-US" dirty="0"/>
              <a:t>(“file-name-ABC", “file-name-XYZ") </a:t>
            </a:r>
          </a:p>
          <a:p>
            <a:pPr marL="0" indent="0">
              <a:buNone/>
            </a:pPr>
            <a:r>
              <a:rPr lang="en-US" dirty="0"/>
              <a:t>}</a:t>
            </a:r>
          </a:p>
        </p:txBody>
      </p:sp>
    </p:spTree>
    <p:extLst>
      <p:ext uri="{BB962C8B-B14F-4D97-AF65-F5344CB8AC3E}">
        <p14:creationId xmlns:p14="http://schemas.microsoft.com/office/powerpoint/2010/main" val="3395044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062C1-3457-4C84-A503-D9B29D5AB20E}"/>
              </a:ext>
            </a:extLst>
          </p:cNvPr>
          <p:cNvSpPr>
            <a:spLocks noGrp="1"/>
          </p:cNvSpPr>
          <p:nvPr>
            <p:ph type="title"/>
          </p:nvPr>
        </p:nvSpPr>
        <p:spPr>
          <a:xfrm>
            <a:off x="680321" y="753228"/>
            <a:ext cx="10829807" cy="1080938"/>
          </a:xfrm>
        </p:spPr>
        <p:txBody>
          <a:bodyPr>
            <a:normAutofit/>
          </a:bodyPr>
          <a:lstStyle/>
          <a:p>
            <a:r>
              <a:rPr lang="en-US" sz="3600" dirty="0"/>
              <a:t>Ability to search and replace text on 100’s of files?</a:t>
            </a:r>
            <a:endParaRPr lang="en-US" dirty="0"/>
          </a:p>
        </p:txBody>
      </p:sp>
      <p:sp>
        <p:nvSpPr>
          <p:cNvPr id="3" name="Content Placeholder 2">
            <a:extLst>
              <a:ext uri="{FF2B5EF4-FFF2-40B4-BE49-F238E27FC236}">
                <a16:creationId xmlns:a16="http://schemas.microsoft.com/office/drawing/2014/main" id="{505C66C0-2BBF-46C7-8325-F428ED384184}"/>
              </a:ext>
            </a:extLst>
          </p:cNvPr>
          <p:cNvSpPr>
            <a:spLocks noGrp="1"/>
          </p:cNvSpPr>
          <p:nvPr>
            <p:ph idx="1"/>
          </p:nvPr>
        </p:nvSpPr>
        <p:spPr>
          <a:xfrm>
            <a:off x="680321" y="2336873"/>
            <a:ext cx="10980636" cy="3599316"/>
          </a:xfrm>
        </p:spPr>
        <p:txBody>
          <a:bodyPr>
            <a:normAutofit fontScale="92500" lnSpcReduction="10000"/>
          </a:bodyPr>
          <a:lstStyle/>
          <a:p>
            <a:pPr marL="0" indent="0">
              <a:buNone/>
            </a:pPr>
            <a:r>
              <a:rPr lang="en-US" dirty="0"/>
              <a:t>$search = ‘Old Text'</a:t>
            </a:r>
          </a:p>
          <a:p>
            <a:pPr marL="0" indent="0">
              <a:buNone/>
            </a:pPr>
            <a:r>
              <a:rPr lang="en-US" dirty="0"/>
              <a:t>$</a:t>
            </a:r>
            <a:r>
              <a:rPr lang="en-US" dirty="0" err="1"/>
              <a:t>replace_with</a:t>
            </a:r>
            <a:r>
              <a:rPr lang="en-US" dirty="0"/>
              <a:t> = ‘New Text'</a:t>
            </a:r>
          </a:p>
          <a:p>
            <a:pPr marL="0" indent="0">
              <a:buNone/>
            </a:pPr>
            <a:r>
              <a:rPr lang="en-US" dirty="0"/>
              <a:t>$</a:t>
            </a:r>
            <a:r>
              <a:rPr lang="en-US" dirty="0" err="1"/>
              <a:t>base_dir</a:t>
            </a:r>
            <a:r>
              <a:rPr lang="en-US" dirty="0"/>
              <a:t> = ‘C:\Temp'</a:t>
            </a:r>
          </a:p>
          <a:p>
            <a:pPr marL="0" indent="0">
              <a:buNone/>
            </a:pPr>
            <a:r>
              <a:rPr lang="en-US" dirty="0"/>
              <a:t>$</a:t>
            </a:r>
            <a:r>
              <a:rPr lang="en-US" dirty="0" err="1"/>
              <a:t>text_file_ext</a:t>
            </a:r>
            <a:r>
              <a:rPr lang="en-US" dirty="0"/>
              <a:t> = 'html'</a:t>
            </a:r>
          </a:p>
          <a:p>
            <a:pPr marL="0" indent="0">
              <a:buNone/>
            </a:pPr>
            <a:endParaRPr lang="en-US" dirty="0"/>
          </a:p>
          <a:p>
            <a:pPr marL="0" indent="0">
              <a:buNone/>
            </a:pPr>
            <a:r>
              <a:rPr lang="en-US" dirty="0"/>
              <a:t>Get-</a:t>
            </a:r>
            <a:r>
              <a:rPr lang="en-US" dirty="0" err="1"/>
              <a:t>ChildItem</a:t>
            </a:r>
            <a:r>
              <a:rPr lang="en-US" dirty="0"/>
              <a:t> $</a:t>
            </a:r>
            <a:r>
              <a:rPr lang="en-US" dirty="0" err="1"/>
              <a:t>base_dir</a:t>
            </a:r>
            <a:r>
              <a:rPr lang="en-US" dirty="0"/>
              <a:t> -Recurse -Include  "*.$</a:t>
            </a:r>
            <a:r>
              <a:rPr lang="en-US" dirty="0" err="1"/>
              <a:t>text_file_ext</a:t>
            </a:r>
            <a:r>
              <a:rPr lang="en-US" dirty="0"/>
              <a:t>" |</a:t>
            </a:r>
          </a:p>
          <a:p>
            <a:pPr marL="0" indent="0">
              <a:buNone/>
            </a:pPr>
            <a:r>
              <a:rPr lang="en-US" dirty="0"/>
              <a:t>    </a:t>
            </a:r>
            <a:r>
              <a:rPr lang="en-US" dirty="0" err="1"/>
              <a:t>ForEach</a:t>
            </a:r>
            <a:r>
              <a:rPr lang="en-US" dirty="0"/>
              <a:t>-Object { (Get-Content $_.</a:t>
            </a:r>
            <a:r>
              <a:rPr lang="en-US" dirty="0" err="1"/>
              <a:t>FullName</a:t>
            </a:r>
            <a:r>
              <a:rPr lang="en-US" dirty="0"/>
              <a:t>) | </a:t>
            </a:r>
          </a:p>
          <a:p>
            <a:pPr marL="0" indent="0">
              <a:buNone/>
            </a:pPr>
            <a:r>
              <a:rPr lang="en-US" dirty="0"/>
              <a:t>    </a:t>
            </a:r>
            <a:r>
              <a:rPr lang="en-US" dirty="0" err="1"/>
              <a:t>ForEach</a:t>
            </a:r>
            <a:r>
              <a:rPr lang="en-US" dirty="0"/>
              <a:t>-Object {$_ -replace $search, $</a:t>
            </a:r>
            <a:r>
              <a:rPr lang="en-US" dirty="0" err="1"/>
              <a:t>replace_with</a:t>
            </a:r>
            <a:r>
              <a:rPr lang="en-US" dirty="0"/>
              <a:t>} | </a:t>
            </a:r>
          </a:p>
          <a:p>
            <a:pPr marL="0" indent="0">
              <a:buNone/>
            </a:pPr>
            <a:r>
              <a:rPr lang="en-US" dirty="0"/>
              <a:t>    Set-Content $_.</a:t>
            </a:r>
            <a:r>
              <a:rPr lang="en-US" dirty="0" err="1"/>
              <a:t>FullName</a:t>
            </a:r>
            <a:r>
              <a:rPr lang="en-US" dirty="0"/>
              <a:t> }</a:t>
            </a:r>
          </a:p>
        </p:txBody>
      </p:sp>
    </p:spTree>
    <p:extLst>
      <p:ext uri="{BB962C8B-B14F-4D97-AF65-F5344CB8AC3E}">
        <p14:creationId xmlns:p14="http://schemas.microsoft.com/office/powerpoint/2010/main" val="40602043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062C1-3457-4C84-A503-D9B29D5AB20E}"/>
              </a:ext>
            </a:extLst>
          </p:cNvPr>
          <p:cNvSpPr>
            <a:spLocks noGrp="1"/>
          </p:cNvSpPr>
          <p:nvPr>
            <p:ph type="title"/>
          </p:nvPr>
        </p:nvSpPr>
        <p:spPr>
          <a:xfrm>
            <a:off x="680321" y="753228"/>
            <a:ext cx="10829807" cy="1080938"/>
          </a:xfrm>
        </p:spPr>
        <p:txBody>
          <a:bodyPr>
            <a:normAutofit/>
          </a:bodyPr>
          <a:lstStyle/>
          <a:p>
            <a:r>
              <a:rPr lang="en-US" sz="3600" dirty="0"/>
              <a:t>Ability to resize 100’s of images?</a:t>
            </a:r>
            <a:endParaRPr lang="en-US" dirty="0"/>
          </a:p>
        </p:txBody>
      </p:sp>
      <p:sp>
        <p:nvSpPr>
          <p:cNvPr id="3" name="Content Placeholder 2">
            <a:extLst>
              <a:ext uri="{FF2B5EF4-FFF2-40B4-BE49-F238E27FC236}">
                <a16:creationId xmlns:a16="http://schemas.microsoft.com/office/drawing/2014/main" id="{505C66C0-2BBF-46C7-8325-F428ED384184}"/>
              </a:ext>
            </a:extLst>
          </p:cNvPr>
          <p:cNvSpPr>
            <a:spLocks noGrp="1"/>
          </p:cNvSpPr>
          <p:nvPr>
            <p:ph idx="1"/>
          </p:nvPr>
        </p:nvSpPr>
        <p:spPr>
          <a:xfrm>
            <a:off x="680321" y="2336873"/>
            <a:ext cx="10980636" cy="3599316"/>
          </a:xfrm>
        </p:spPr>
        <p:txBody>
          <a:bodyPr>
            <a:normAutofit lnSpcReduction="10000"/>
          </a:bodyPr>
          <a:lstStyle/>
          <a:p>
            <a:pPr marL="0" indent="0">
              <a:buNone/>
            </a:pPr>
            <a:r>
              <a:rPr lang="en-US" dirty="0" err="1"/>
              <a:t>magick</a:t>
            </a:r>
            <a:r>
              <a:rPr lang="en-US" dirty="0"/>
              <a:t> </a:t>
            </a:r>
            <a:r>
              <a:rPr lang="en-US" dirty="0" err="1"/>
              <a:t>mogrify</a:t>
            </a:r>
            <a:r>
              <a:rPr lang="en-US" dirty="0"/>
              <a:t> -resize 300x300 *.jpg</a:t>
            </a:r>
          </a:p>
          <a:p>
            <a:pPr marL="0" indent="0">
              <a:buNone/>
            </a:pPr>
            <a:endParaRPr lang="en-US" dirty="0"/>
          </a:p>
          <a:p>
            <a:pPr marL="0" indent="0">
              <a:buNone/>
            </a:pPr>
            <a:r>
              <a:rPr lang="en-US" dirty="0" err="1"/>
              <a:t>magick</a:t>
            </a:r>
            <a:r>
              <a:rPr lang="en-US" dirty="0"/>
              <a:t> </a:t>
            </a:r>
            <a:r>
              <a:rPr lang="en-US" dirty="0" err="1"/>
              <a:t>mogrify</a:t>
            </a:r>
            <a:r>
              <a:rPr lang="en-US" dirty="0"/>
              <a:t> -size x400 </a:t>
            </a:r>
          </a:p>
          <a:p>
            <a:pPr marL="0" indent="0">
              <a:buNone/>
            </a:pPr>
            <a:r>
              <a:rPr lang="en-US" dirty="0"/>
              <a:t>   -thumbnail 390x390 </a:t>
            </a:r>
          </a:p>
          <a:p>
            <a:pPr marL="0" indent="0">
              <a:buNone/>
            </a:pPr>
            <a:r>
              <a:rPr lang="en-US" dirty="0"/>
              <a:t>   -gravity center </a:t>
            </a:r>
          </a:p>
          <a:p>
            <a:pPr marL="0" indent="0">
              <a:buNone/>
            </a:pPr>
            <a:r>
              <a:rPr lang="en-US" dirty="0"/>
              <a:t>   -extent 400x400 </a:t>
            </a:r>
          </a:p>
          <a:p>
            <a:pPr marL="0" indent="0">
              <a:buNone/>
            </a:pPr>
            <a:r>
              <a:rPr lang="en-US" dirty="0"/>
              <a:t>   -background white </a:t>
            </a:r>
          </a:p>
          <a:p>
            <a:pPr marL="0" indent="0">
              <a:buNone/>
            </a:pPr>
            <a:r>
              <a:rPr lang="en-US" dirty="0"/>
              <a:t>   -format </a:t>
            </a:r>
            <a:r>
              <a:rPr lang="en-US" dirty="0" err="1"/>
              <a:t>png</a:t>
            </a:r>
            <a:r>
              <a:rPr lang="en-US" dirty="0"/>
              <a:t> *.jpg</a:t>
            </a:r>
          </a:p>
        </p:txBody>
      </p:sp>
    </p:spTree>
    <p:extLst>
      <p:ext uri="{BB962C8B-B14F-4D97-AF65-F5344CB8AC3E}">
        <p14:creationId xmlns:p14="http://schemas.microsoft.com/office/powerpoint/2010/main" val="2805846798"/>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TM04033917[[fn=Berlin]]</Template>
  <TotalTime>201</TotalTime>
  <Words>712</Words>
  <Application>Microsoft Office PowerPoint</Application>
  <PresentationFormat>Widescreen</PresentationFormat>
  <Paragraphs>117</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Consolas</vt:lpstr>
      <vt:lpstr>Courier New</vt:lpstr>
      <vt:lpstr>Times New Roman</vt:lpstr>
      <vt:lpstr>Trebuchet MS</vt:lpstr>
      <vt:lpstr>Wingdings</vt:lpstr>
      <vt:lpstr>Berlin</vt:lpstr>
      <vt:lpstr>Artificial Intelligence (AI) </vt:lpstr>
      <vt:lpstr>Artificial Intelligence (AI) </vt:lpstr>
      <vt:lpstr>What is AI?</vt:lpstr>
      <vt:lpstr>AI Categories</vt:lpstr>
      <vt:lpstr>How Does Generative AI work?   Example: Write 2 sentences on - “Unicorn Coloring Pages”</vt:lpstr>
      <vt:lpstr>Which of the Following Are Made Possible By AI?</vt:lpstr>
      <vt:lpstr>Ability to rename 100’s of files?</vt:lpstr>
      <vt:lpstr>Ability to search and replace text on 100’s of files?</vt:lpstr>
      <vt:lpstr>Ability to resize 100’s of images?</vt:lpstr>
      <vt:lpstr>Ability to Create a Word Search Puzzle</vt:lpstr>
      <vt:lpstr>Ability to “Tween” images?</vt:lpstr>
      <vt:lpstr>Adobe Photoshop (AI)</vt:lpstr>
      <vt:lpstr>MidJourney</vt:lpstr>
      <vt:lpstr>Canva</vt:lpstr>
      <vt:lpstr>More Examples</vt:lpstr>
      <vt:lpstr>More Examples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Artificial intelligence (AI) </dc:title>
  <dc:creator>WILLIAM ROSENER</dc:creator>
  <cp:lastModifiedBy>WILLIAM ROSENER</cp:lastModifiedBy>
  <cp:revision>23</cp:revision>
  <dcterms:created xsi:type="dcterms:W3CDTF">2025-02-04T21:26:49Z</dcterms:created>
  <dcterms:modified xsi:type="dcterms:W3CDTF">2025-02-12T18:34:07Z</dcterms:modified>
</cp:coreProperties>
</file>